
<file path=[Content_Types].xml><?xml version="1.0" encoding="utf-8"?>
<Types xmlns="http://schemas.openxmlformats.org/package/2006/content-types">
  <Default ContentType="image/x-emf" Extension="emf"/>
  <Default ContentType="image/gif" Extension="gif"/>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77" r:id="rId2"/>
    <p:sldId id="701" r:id="rId3"/>
    <p:sldId id="575" r:id="rId4"/>
    <p:sldId id="700" r:id="rId5"/>
    <p:sldId id="702" r:id="rId6"/>
    <p:sldId id="707" r:id="rId7"/>
    <p:sldId id="708" r:id="rId8"/>
    <p:sldId id="709" r:id="rId9"/>
    <p:sldId id="706" r:id="rId10"/>
    <p:sldId id="703" r:id="rId11"/>
    <p:sldId id="493" r:id="rId12"/>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Carvalho" initials="EC" lastIdx="13" clrIdx="0"/>
  <p:cmAuthor id="2" name="lxcarvalho" initials="l"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444" autoAdjust="0"/>
  </p:normalViewPr>
  <p:slideViewPr>
    <p:cSldViewPr>
      <p:cViewPr varScale="1">
        <p:scale>
          <a:sx n="64" d="100"/>
          <a:sy n="64" d="100"/>
        </p:scale>
        <p:origin x="14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D04C7-DEDE-4AA8-AA33-A178E93ADFF2}" type="datetimeFigureOut">
              <a:rPr lang="pt-PT" smtClean="0"/>
              <a:t>29/06/2020</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71DC9-A776-40E5-AF6B-5403C7277771}" type="slidenum">
              <a:rPr lang="pt-PT" smtClean="0"/>
              <a:t>‹nº›</a:t>
            </a:fld>
            <a:endParaRPr lang="pt-PT"/>
          </a:p>
        </p:txBody>
      </p:sp>
    </p:spTree>
    <p:extLst>
      <p:ext uri="{BB962C8B-B14F-4D97-AF65-F5344CB8AC3E}">
        <p14:creationId xmlns:p14="http://schemas.microsoft.com/office/powerpoint/2010/main" val="119445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A2571DC9-A776-40E5-AF6B-5403C7277771}" type="slidenum">
              <a:rPr lang="pt-PT" smtClean="0"/>
              <a:t>1</a:t>
            </a:fld>
            <a:endParaRPr lang="pt-PT"/>
          </a:p>
        </p:txBody>
      </p:sp>
    </p:spTree>
    <p:extLst>
      <p:ext uri="{BB962C8B-B14F-4D97-AF65-F5344CB8AC3E}">
        <p14:creationId xmlns:p14="http://schemas.microsoft.com/office/powerpoint/2010/main" val="328618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DB18E7B4-44C0-49DD-9298-83FF152308C5}" type="datetimeFigureOut">
              <a:rPr lang="pt-PT" smtClean="0"/>
              <a:pPr/>
              <a:t>29/06/2020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6B5D18F-13D2-43CD-B93B-EF40B16E39F5}" type="slidenum">
              <a:rPr lang="pt-PT" smtClean="0"/>
              <a:pPr/>
              <a:t>‹nº›</a:t>
            </a:fld>
            <a:endParaRPr lang="pt-PT"/>
          </a:p>
        </p:txBody>
      </p:sp>
    </p:spTree>
    <p:extLst>
      <p:ext uri="{BB962C8B-B14F-4D97-AF65-F5344CB8AC3E}">
        <p14:creationId xmlns:p14="http://schemas.microsoft.com/office/powerpoint/2010/main" val="1274002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DB18E7B4-44C0-49DD-9298-83FF152308C5}" type="datetimeFigureOut">
              <a:rPr lang="pt-PT" smtClean="0"/>
              <a:pPr/>
              <a:t>29/06/2020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6B5D18F-13D2-43CD-B93B-EF40B16E39F5}" type="slidenum">
              <a:rPr lang="pt-PT" smtClean="0"/>
              <a:pPr/>
              <a:t>‹nº›</a:t>
            </a:fld>
            <a:endParaRPr lang="pt-PT"/>
          </a:p>
        </p:txBody>
      </p:sp>
    </p:spTree>
    <p:extLst>
      <p:ext uri="{BB962C8B-B14F-4D97-AF65-F5344CB8AC3E}">
        <p14:creationId xmlns:p14="http://schemas.microsoft.com/office/powerpoint/2010/main" val="60222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DB18E7B4-44C0-49DD-9298-83FF152308C5}" type="datetimeFigureOut">
              <a:rPr lang="pt-PT" smtClean="0"/>
              <a:pPr/>
              <a:t>29/06/2020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6B5D18F-13D2-43CD-B93B-EF40B16E39F5}" type="slidenum">
              <a:rPr lang="pt-PT" smtClean="0"/>
              <a:pPr/>
              <a:t>‹nº›</a:t>
            </a:fld>
            <a:endParaRPr lang="pt-PT"/>
          </a:p>
        </p:txBody>
      </p:sp>
    </p:spTree>
    <p:extLst>
      <p:ext uri="{BB962C8B-B14F-4D97-AF65-F5344CB8AC3E}">
        <p14:creationId xmlns:p14="http://schemas.microsoft.com/office/powerpoint/2010/main" val="368925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DB18E7B4-44C0-49DD-9298-83FF152308C5}" type="datetimeFigureOut">
              <a:rPr lang="pt-PT" smtClean="0"/>
              <a:pPr/>
              <a:t>29/06/2020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6B5D18F-13D2-43CD-B93B-EF40B16E39F5}" type="slidenum">
              <a:rPr lang="pt-PT" smtClean="0"/>
              <a:pPr/>
              <a:t>‹nº›</a:t>
            </a:fld>
            <a:endParaRPr lang="pt-PT"/>
          </a:p>
        </p:txBody>
      </p:sp>
    </p:spTree>
    <p:extLst>
      <p:ext uri="{BB962C8B-B14F-4D97-AF65-F5344CB8AC3E}">
        <p14:creationId xmlns:p14="http://schemas.microsoft.com/office/powerpoint/2010/main" val="211365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DB18E7B4-44C0-49DD-9298-83FF152308C5}" type="datetimeFigureOut">
              <a:rPr lang="pt-PT" smtClean="0"/>
              <a:pPr/>
              <a:t>29/06/2020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6B5D18F-13D2-43CD-B93B-EF40B16E39F5}" type="slidenum">
              <a:rPr lang="pt-PT" smtClean="0"/>
              <a:pPr/>
              <a:t>‹nº›</a:t>
            </a:fld>
            <a:endParaRPr lang="pt-PT"/>
          </a:p>
        </p:txBody>
      </p:sp>
    </p:spTree>
    <p:extLst>
      <p:ext uri="{BB962C8B-B14F-4D97-AF65-F5344CB8AC3E}">
        <p14:creationId xmlns:p14="http://schemas.microsoft.com/office/powerpoint/2010/main" val="363047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DB18E7B4-44C0-49DD-9298-83FF152308C5}" type="datetimeFigureOut">
              <a:rPr lang="pt-PT" smtClean="0"/>
              <a:pPr/>
              <a:t>29/06/2020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6B5D18F-13D2-43CD-B93B-EF40B16E39F5}" type="slidenum">
              <a:rPr lang="pt-PT" smtClean="0"/>
              <a:pPr/>
              <a:t>‹nº›</a:t>
            </a:fld>
            <a:endParaRPr lang="pt-PT"/>
          </a:p>
        </p:txBody>
      </p:sp>
    </p:spTree>
    <p:extLst>
      <p:ext uri="{BB962C8B-B14F-4D97-AF65-F5344CB8AC3E}">
        <p14:creationId xmlns:p14="http://schemas.microsoft.com/office/powerpoint/2010/main" val="329617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DB18E7B4-44C0-49DD-9298-83FF152308C5}" type="datetimeFigureOut">
              <a:rPr lang="pt-PT" smtClean="0"/>
              <a:pPr/>
              <a:t>29/06/2020</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16B5D18F-13D2-43CD-B93B-EF40B16E39F5}" type="slidenum">
              <a:rPr lang="pt-PT" smtClean="0"/>
              <a:pPr/>
              <a:t>‹nº›</a:t>
            </a:fld>
            <a:endParaRPr lang="pt-PT"/>
          </a:p>
        </p:txBody>
      </p:sp>
    </p:spTree>
    <p:extLst>
      <p:ext uri="{BB962C8B-B14F-4D97-AF65-F5344CB8AC3E}">
        <p14:creationId xmlns:p14="http://schemas.microsoft.com/office/powerpoint/2010/main" val="426809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DB18E7B4-44C0-49DD-9298-83FF152308C5}" type="datetimeFigureOut">
              <a:rPr lang="pt-PT" smtClean="0"/>
              <a:pPr/>
              <a:t>29/06/2020</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16B5D18F-13D2-43CD-B93B-EF40B16E39F5}" type="slidenum">
              <a:rPr lang="pt-PT" smtClean="0"/>
              <a:pPr/>
              <a:t>‹nº›</a:t>
            </a:fld>
            <a:endParaRPr lang="pt-PT"/>
          </a:p>
        </p:txBody>
      </p:sp>
    </p:spTree>
    <p:extLst>
      <p:ext uri="{BB962C8B-B14F-4D97-AF65-F5344CB8AC3E}">
        <p14:creationId xmlns:p14="http://schemas.microsoft.com/office/powerpoint/2010/main" val="237646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DB18E7B4-44C0-49DD-9298-83FF152308C5}" type="datetimeFigureOut">
              <a:rPr lang="pt-PT" smtClean="0"/>
              <a:pPr/>
              <a:t>29/06/2020</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16B5D18F-13D2-43CD-B93B-EF40B16E39F5}" type="slidenum">
              <a:rPr lang="pt-PT" smtClean="0"/>
              <a:pPr/>
              <a:t>‹nº›</a:t>
            </a:fld>
            <a:endParaRPr lang="pt-PT"/>
          </a:p>
        </p:txBody>
      </p:sp>
    </p:spTree>
    <p:extLst>
      <p:ext uri="{BB962C8B-B14F-4D97-AF65-F5344CB8AC3E}">
        <p14:creationId xmlns:p14="http://schemas.microsoft.com/office/powerpoint/2010/main" val="212942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DB18E7B4-44C0-49DD-9298-83FF152308C5}" type="datetimeFigureOut">
              <a:rPr lang="pt-PT" smtClean="0"/>
              <a:pPr/>
              <a:t>29/06/2020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6B5D18F-13D2-43CD-B93B-EF40B16E39F5}" type="slidenum">
              <a:rPr lang="pt-PT" smtClean="0"/>
              <a:pPr/>
              <a:t>‹nº›</a:t>
            </a:fld>
            <a:endParaRPr lang="pt-PT"/>
          </a:p>
        </p:txBody>
      </p:sp>
    </p:spTree>
    <p:extLst>
      <p:ext uri="{BB962C8B-B14F-4D97-AF65-F5344CB8AC3E}">
        <p14:creationId xmlns:p14="http://schemas.microsoft.com/office/powerpoint/2010/main" val="118810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DB18E7B4-44C0-49DD-9298-83FF152308C5}" type="datetimeFigureOut">
              <a:rPr lang="pt-PT" smtClean="0"/>
              <a:pPr/>
              <a:t>29/06/2020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6B5D18F-13D2-43CD-B93B-EF40B16E39F5}" type="slidenum">
              <a:rPr lang="pt-PT" smtClean="0"/>
              <a:pPr/>
              <a:t>‹nº›</a:t>
            </a:fld>
            <a:endParaRPr lang="pt-PT"/>
          </a:p>
        </p:txBody>
      </p:sp>
    </p:spTree>
    <p:extLst>
      <p:ext uri="{BB962C8B-B14F-4D97-AF65-F5344CB8AC3E}">
        <p14:creationId xmlns:p14="http://schemas.microsoft.com/office/powerpoint/2010/main" val="319527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8E7B4-44C0-49DD-9298-83FF152308C5}" type="datetimeFigureOut">
              <a:rPr lang="pt-PT" smtClean="0"/>
              <a:pPr/>
              <a:t>29/06/2020</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5D18F-13D2-43CD-B93B-EF40B16E39F5}" type="slidenum">
              <a:rPr lang="pt-PT" smtClean="0"/>
              <a:pPr/>
              <a:t>‹nº›</a:t>
            </a:fld>
            <a:endParaRPr lang="pt-PT"/>
          </a:p>
        </p:txBody>
      </p:sp>
    </p:spTree>
    <p:extLst>
      <p:ext uri="{BB962C8B-B14F-4D97-AF65-F5344CB8AC3E}">
        <p14:creationId xmlns:p14="http://schemas.microsoft.com/office/powerpoint/2010/main" val="325155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1.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 Id="rId5" Target="../media/image3.gif" Type="http://schemas.openxmlformats.org/officeDocument/2006/relationships/image"/><Relationship Id="rId4" Target="../media/image2.jpeg" Type="http://schemas.openxmlformats.org/officeDocument/2006/relationships/image"/></Relationships>
</file>

<file path=ppt/slides/_rels/slide10.xml.rels><?xml version="1.0" encoding="UTF-8" standalone="yes" ?><Relationships xmlns="http://schemas.openxmlformats.org/package/2006/relationships"><Relationship Id="rId8" Target="../media/image17.png" Type="http://schemas.openxmlformats.org/officeDocument/2006/relationships/image"/><Relationship Id="rId3" Target="../media/image4.jpeg" Type="http://schemas.openxmlformats.org/officeDocument/2006/relationships/image"/><Relationship Id="rId7" Target="../media/image16.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3.gif" Type="http://schemas.openxmlformats.org/officeDocument/2006/relationships/image"/><Relationship Id="rId5" Target="../media/image6.png" Type="http://schemas.openxmlformats.org/officeDocument/2006/relationships/image"/><Relationship Id="rId4" Target="../media/image5.jpeg" Type="http://schemas.openxmlformats.org/officeDocument/2006/relationships/image"/><Relationship Id="rId9" Target="../media/image18.jpeg" Type="http://schemas.openxmlformats.org/officeDocument/2006/relationships/image"/></Relationships>
</file>

<file path=ppt/slides/_rels/slide11.xml.rels><?xml version="1.0" encoding="UTF-8" standalone="yes"?>
<Relationships xmlns="http://schemas.openxmlformats.org/package/2006/relationships"><Relationship Id="rId8" Type="http://schemas.openxmlformats.org/officeDocument/2006/relationships/hyperlink" Target="mailto:pned@pned.pt" TargetMode="External"/><Relationship Id="rId3" Type="http://schemas.openxmlformats.org/officeDocument/2006/relationships/image" Target="../media/image19.jpeg"/><Relationship Id="rId7" Type="http://schemas.openxmlformats.org/officeDocument/2006/relationships/hyperlink" Target="mailto:Andre.carvalho@pned.pt"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arget="../media/image4.jpeg" Type="http://schemas.openxmlformats.org/officeDocument/2006/relationships/image"/><Relationship Id="rId7" Target="../media/image3.gif"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8.jpeg" Type="http://schemas.openxmlformats.org/officeDocument/2006/relationships/image"/><Relationship Id="rId5" Target="../media/image6.png" Type="http://schemas.openxmlformats.org/officeDocument/2006/relationships/image"/><Relationship Id="rId4" Target="../media/image5.jpe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arget="../media/image10.jpeg" Type="http://schemas.openxmlformats.org/officeDocument/2006/relationships/image"/><Relationship Id="rId2" Target="../media/image9.jpeg" Type="http://schemas.openxmlformats.org/officeDocument/2006/relationships/image"/><Relationship Id="rId1" Target="../slideLayouts/slideLayout1.xml" Type="http://schemas.openxmlformats.org/officeDocument/2006/relationships/slideLayout"/><Relationship Id="rId5" Target="http://www.desportosembullying.pt/sports-without-bullying/" TargetMode="External" Type="http://schemas.openxmlformats.org/officeDocument/2006/relationships/hyperlink"/><Relationship Id="rId4" Target="../media/image11.png" Type="http://schemas.openxmlformats.org/officeDocument/2006/relationships/image"/></Relationships>
</file>

<file path=ppt/slides/_rels/slide8.xml.rels><?xml version="1.0" encoding="UTF-8" standalone="yes" ?><Relationships xmlns="http://schemas.openxmlformats.org/package/2006/relationships"><Relationship Id="rId3" Target="https://www.violenciazero.gov.pt/pt" TargetMode="External" Type="http://schemas.openxmlformats.org/officeDocument/2006/relationships/hyperlink"/><Relationship Id="rId2" Target="../media/image12.jpeg" Type="http://schemas.openxmlformats.org/officeDocument/2006/relationships/image"/><Relationship Id="rId1" Target="../slideLayouts/slideLayout1.xml" Type="http://schemas.openxmlformats.org/officeDocument/2006/relationships/slideLayout"/><Relationship Id="rId4" Target="../media/image13.jpeg" Type="http://schemas.openxmlformats.org/officeDocument/2006/relationships/image"/></Relationships>
</file>

<file path=ppt/slides/_rels/slide9.xml.rels><?xml version="1.0" encoding="UTF-8" standalone="yes" ?><Relationships xmlns="http://schemas.openxmlformats.org/package/2006/relationships"><Relationship Id="rId8" Target="../media/image3.gif" Type="http://schemas.openxmlformats.org/officeDocument/2006/relationships/image"/><Relationship Id="rId3" Target="../media/image4.jpeg" Type="http://schemas.openxmlformats.org/officeDocument/2006/relationships/image"/><Relationship Id="rId7" Target="../media/image15.pn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6" Target="../media/image14.jpeg" Type="http://schemas.openxmlformats.org/officeDocument/2006/relationships/image"/><Relationship Id="rId5" Target="../media/image6.png" Type="http://schemas.openxmlformats.org/officeDocument/2006/relationships/image"/><Relationship Id="rId4" Target="../media/image5.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PNED\Comunicação e imagem PNED\Instrumentos de Comunicação PNED\fund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6070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1"/>
          <p:cNvSpPr>
            <a:spLocks noChangeArrowheads="1"/>
          </p:cNvSpPr>
          <p:nvPr/>
        </p:nvSpPr>
        <p:spPr bwMode="auto">
          <a:xfrm>
            <a:off x="0" y="14127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pt-PT"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pt-PT" altLang="pt-PT" sz="1800" b="0" i="0" u="none" strike="noStrike" cap="none" normalizeH="0" baseline="0">
              <a:ln>
                <a:noFill/>
              </a:ln>
              <a:solidFill>
                <a:schemeClr val="tx1"/>
              </a:solidFill>
              <a:effectLst/>
              <a:latin typeface="Arial" pitchFamily="34" charset="0"/>
              <a:cs typeface="Arial" pitchFamily="34" charset="0"/>
            </a:endParaRPr>
          </a:p>
        </p:txBody>
      </p:sp>
      <p:pic>
        <p:nvPicPr>
          <p:cNvPr id="4" name="Imagem 3">
            <a:extLst>
              <a:ext uri="{FF2B5EF4-FFF2-40B4-BE49-F238E27FC236}">
                <a16:creationId xmlns:a16="http://schemas.microsoft.com/office/drawing/2014/main" id="{D4B717E3-1EA8-4E54-8D4A-762109890F38}"/>
              </a:ext>
            </a:extLst>
          </p:cNvPr>
          <p:cNvPicPr>
            <a:picLocks noChangeAspect="1"/>
          </p:cNvPicPr>
          <p:nvPr/>
        </p:nvPicPr>
        <p:blipFill>
          <a:blip r:embed="rId4"/>
          <a:stretch>
            <a:fillRect/>
          </a:stretch>
        </p:blipFill>
        <p:spPr>
          <a:xfrm>
            <a:off x="2391" y="-21957"/>
            <a:ext cx="5071800" cy="6858000"/>
          </a:xfrm>
          <a:prstGeom prst="rect">
            <a:avLst/>
          </a:prstGeom>
        </p:spPr>
      </p:pic>
      <p:pic>
        <p:nvPicPr>
          <p:cNvPr id="12" name="Imagem 11" descr="Uma imagem com alimentação&#10;&#10;Descrição gerada automaticamente">
            <a:extLst>
              <a:ext uri="{FF2B5EF4-FFF2-40B4-BE49-F238E27FC236}">
                <a16:creationId xmlns:a16="http://schemas.microsoft.com/office/drawing/2014/main" id="{6BDFB3A3-0E98-4D5D-8DD2-44916E42E9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5491" y="1017488"/>
            <a:ext cx="2447925" cy="790575"/>
          </a:xfrm>
          <a:prstGeom prst="rect">
            <a:avLst/>
          </a:prstGeom>
        </p:spPr>
      </p:pic>
      <p:sp>
        <p:nvSpPr>
          <p:cNvPr id="14" name="CaixaDeTexto 13">
            <a:extLst>
              <a:ext uri="{FF2B5EF4-FFF2-40B4-BE49-F238E27FC236}">
                <a16:creationId xmlns:a16="http://schemas.microsoft.com/office/drawing/2014/main" id="{9A1C55A7-53CD-445C-BEDA-A97DC77A591A}"/>
              </a:ext>
            </a:extLst>
          </p:cNvPr>
          <p:cNvSpPr txBox="1"/>
          <p:nvPr/>
        </p:nvSpPr>
        <p:spPr>
          <a:xfrm>
            <a:off x="5436096" y="2809537"/>
            <a:ext cx="3921537" cy="1015663"/>
          </a:xfrm>
          <a:prstGeom prst="rect">
            <a:avLst/>
          </a:prstGeom>
          <a:noFill/>
        </p:spPr>
        <p:txBody>
          <a:bodyPr wrap="square">
            <a:spAutoFit/>
          </a:bodyPr>
          <a:lstStyle/>
          <a:p>
            <a:r>
              <a:rPr lang="en-US" sz="2000" b="1" i="0" u="none" strike="noStrike" baseline="0" dirty="0">
                <a:latin typeface="+mj-lt"/>
              </a:rPr>
              <a:t>Youth ‘on the fringe’ and radicalization: identifying risk factors in sports</a:t>
            </a:r>
            <a:endParaRPr lang="pt-PT" sz="2000" b="1" dirty="0">
              <a:latin typeface="+mj-lt"/>
            </a:endParaRPr>
          </a:p>
        </p:txBody>
      </p:sp>
    </p:spTree>
    <p:extLst>
      <p:ext uri="{BB962C8B-B14F-4D97-AF65-F5344CB8AC3E}">
        <p14:creationId xmlns:p14="http://schemas.microsoft.com/office/powerpoint/2010/main" val="340450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NED\Comunicação e imagem PNED\Instrumentos de Comunicação PNED\fun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7" y="0"/>
            <a:ext cx="919721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5" descr="logo PNED_ofi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87295"/>
            <a:ext cx="2160240" cy="89343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6" descr="logo IPDJ_ofici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977" y="188640"/>
            <a:ext cx="689077" cy="91877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descr="logo-me-20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2111" y="181102"/>
            <a:ext cx="2204385" cy="74609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descr="Uma imagem com alimentação&#10;&#10;Descrição gerada automaticamente">
            <a:extLst>
              <a:ext uri="{FF2B5EF4-FFF2-40B4-BE49-F238E27FC236}">
                <a16:creationId xmlns:a16="http://schemas.microsoft.com/office/drawing/2014/main" id="{08823BD5-AC1F-4168-98C5-8B24D1455F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9792" y="278232"/>
            <a:ext cx="2447925" cy="790575"/>
          </a:xfrm>
          <a:prstGeom prst="rect">
            <a:avLst/>
          </a:prstGeom>
        </p:spPr>
      </p:pic>
      <p:sp>
        <p:nvSpPr>
          <p:cNvPr id="7" name="CaixaDeTexto 6">
            <a:extLst>
              <a:ext uri="{FF2B5EF4-FFF2-40B4-BE49-F238E27FC236}">
                <a16:creationId xmlns:a16="http://schemas.microsoft.com/office/drawing/2014/main" id="{E1A11528-7CF1-405C-A0FD-0AC3F54C8300}"/>
              </a:ext>
            </a:extLst>
          </p:cNvPr>
          <p:cNvSpPr txBox="1"/>
          <p:nvPr/>
        </p:nvSpPr>
        <p:spPr>
          <a:xfrm>
            <a:off x="2699792" y="1347039"/>
            <a:ext cx="3096344" cy="400110"/>
          </a:xfrm>
          <a:prstGeom prst="rect">
            <a:avLst/>
          </a:prstGeom>
          <a:noFill/>
          <a:ln>
            <a:solidFill>
              <a:schemeClr val="tx1"/>
            </a:solidFill>
          </a:ln>
        </p:spPr>
        <p:txBody>
          <a:bodyPr wrap="square" rtlCol="0">
            <a:spAutoFit/>
          </a:bodyPr>
          <a:lstStyle/>
          <a:p>
            <a:r>
              <a:rPr lang="en-GB" sz="2000" b="1" dirty="0"/>
              <a:t>Projects and good practices</a:t>
            </a:r>
          </a:p>
        </p:txBody>
      </p:sp>
      <p:sp>
        <p:nvSpPr>
          <p:cNvPr id="16" name="CaixaDeTexto 15">
            <a:extLst>
              <a:ext uri="{FF2B5EF4-FFF2-40B4-BE49-F238E27FC236}">
                <a16:creationId xmlns:a16="http://schemas.microsoft.com/office/drawing/2014/main" id="{8664DFB2-EDE6-4C23-9DD4-CC5105AB2B6A}"/>
              </a:ext>
            </a:extLst>
          </p:cNvPr>
          <p:cNvSpPr txBox="1"/>
          <p:nvPr/>
        </p:nvSpPr>
        <p:spPr>
          <a:xfrm>
            <a:off x="2649884" y="2081077"/>
            <a:ext cx="6454943" cy="1785104"/>
          </a:xfrm>
          <a:prstGeom prst="rect">
            <a:avLst/>
          </a:prstGeom>
          <a:noFill/>
          <a:ln>
            <a:solidFill>
              <a:schemeClr val="tx1"/>
            </a:solidFill>
          </a:ln>
        </p:spPr>
        <p:txBody>
          <a:bodyPr wrap="square">
            <a:spAutoFit/>
          </a:bodyPr>
          <a:lstStyle/>
          <a:p>
            <a:pPr algn="just"/>
            <a:r>
              <a:rPr lang="en-US" sz="2000" b="1" i="0" u="none" strike="noStrike" baseline="0" dirty="0">
                <a:latin typeface="MyriadPro-Semibold"/>
              </a:rPr>
              <a:t>Ethics Flag - </a:t>
            </a:r>
            <a:r>
              <a:rPr lang="en-US" sz="1800" b="0" i="0" u="none" strike="noStrike" baseline="0" dirty="0">
                <a:latin typeface="MyriadPro-Regular"/>
              </a:rPr>
              <a:t>It is a </a:t>
            </a:r>
            <a:r>
              <a:rPr lang="en-US" sz="1800" b="1" i="0" u="none" strike="noStrike" baseline="0" dirty="0">
                <a:latin typeface="MyriadPro-Regular"/>
              </a:rPr>
              <a:t>certification process of ethical values in sport</a:t>
            </a:r>
            <a:r>
              <a:rPr lang="en-US" sz="1800" b="0" i="0" u="none" strike="noStrike" baseline="0" dirty="0">
                <a:latin typeface="MyriadPro-Regular"/>
              </a:rPr>
              <a:t>, addressed to any</a:t>
            </a:r>
            <a:r>
              <a:rPr lang="en-US" sz="1800" b="0" i="0" u="none" strike="noStrike" dirty="0">
                <a:latin typeface="MyriadPro-Regular"/>
              </a:rPr>
              <a:t> </a:t>
            </a:r>
            <a:r>
              <a:rPr lang="en-US" sz="1800" b="0" i="0" u="none" strike="noStrike" baseline="0" dirty="0">
                <a:latin typeface="MyriadPro-Regular"/>
              </a:rPr>
              <a:t>type of entity that want to see their </a:t>
            </a:r>
            <a:r>
              <a:rPr lang="en-US" dirty="0">
                <a:latin typeface="MyriadPro-Regular"/>
              </a:rPr>
              <a:t>work, in the promotion of ethical values through sport, </a:t>
            </a:r>
            <a:r>
              <a:rPr lang="en-US" sz="1800" b="0" i="0" u="none" strike="noStrike" baseline="0" dirty="0">
                <a:latin typeface="MyriadPro-Regular"/>
              </a:rPr>
              <a:t>recognized and certified. It is also intended to implement a process that identifies and </a:t>
            </a:r>
            <a:r>
              <a:rPr lang="en-US" sz="1800" b="1" i="0" u="none" strike="noStrike" baseline="0" dirty="0">
                <a:latin typeface="MyriadPro-Regular"/>
              </a:rPr>
              <a:t>promotes good practices</a:t>
            </a:r>
            <a:r>
              <a:rPr lang="en-US" sz="1800" b="0" i="0" u="none" strike="noStrike" baseline="0" dirty="0">
                <a:latin typeface="MyriadPro-Regular"/>
              </a:rPr>
              <a:t>, while ensuring a flexible and useful methodology for all types of agents.</a:t>
            </a:r>
            <a:endParaRPr lang="pt-PT" dirty="0"/>
          </a:p>
        </p:txBody>
      </p:sp>
      <p:pic>
        <p:nvPicPr>
          <p:cNvPr id="17" name="Imagem 16" descr="Uma imagem com alimentação&#10;&#10;Descrição gerada automaticamente">
            <a:extLst>
              <a:ext uri="{FF2B5EF4-FFF2-40B4-BE49-F238E27FC236}">
                <a16:creationId xmlns:a16="http://schemas.microsoft.com/office/drawing/2014/main" id="{E441D68E-5514-4D83-B85D-709A8BBCB0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761" y="2081077"/>
            <a:ext cx="2266273" cy="1494135"/>
          </a:xfrm>
          <a:prstGeom prst="rect">
            <a:avLst/>
          </a:prstGeom>
        </p:spPr>
      </p:pic>
      <p:sp>
        <p:nvSpPr>
          <p:cNvPr id="20" name="CaixaDeTexto 19">
            <a:extLst>
              <a:ext uri="{FF2B5EF4-FFF2-40B4-BE49-F238E27FC236}">
                <a16:creationId xmlns:a16="http://schemas.microsoft.com/office/drawing/2014/main" id="{85BAB419-8C6A-4CC8-B264-18B2313E49D2}"/>
              </a:ext>
            </a:extLst>
          </p:cNvPr>
          <p:cNvSpPr txBox="1"/>
          <p:nvPr/>
        </p:nvSpPr>
        <p:spPr>
          <a:xfrm>
            <a:off x="2576410" y="4509120"/>
            <a:ext cx="6488970" cy="1200329"/>
          </a:xfrm>
          <a:prstGeom prst="rect">
            <a:avLst/>
          </a:prstGeom>
          <a:noFill/>
        </p:spPr>
        <p:txBody>
          <a:bodyPr wrap="square">
            <a:spAutoFit/>
          </a:bodyPr>
          <a:lstStyle/>
          <a:p>
            <a:pPr algn="just"/>
            <a:r>
              <a:rPr lang="en-US" sz="1800" b="1" i="0" u="none" strike="noStrike" baseline="0" dirty="0">
                <a:latin typeface="MyriadPro-Semibold"/>
              </a:rPr>
              <a:t>White/</a:t>
            </a:r>
            <a:r>
              <a:rPr lang="en-US" sz="1800" b="1" i="0" u="none" strike="noStrike" baseline="0" dirty="0" err="1">
                <a:latin typeface="MyriadPro-Semibold"/>
              </a:rPr>
              <a:t>Fairplay</a:t>
            </a:r>
            <a:r>
              <a:rPr lang="en-US" sz="1800" b="1" i="0" u="none" strike="noStrike" baseline="0" dirty="0">
                <a:latin typeface="MyriadPro-Semibold"/>
              </a:rPr>
              <a:t> Card </a:t>
            </a:r>
            <a:r>
              <a:rPr lang="en-US" sz="1800" b="0" i="0" u="none" strike="noStrike" baseline="0" dirty="0">
                <a:latin typeface="MyriadPro-Semibold"/>
              </a:rPr>
              <a:t>- </a:t>
            </a:r>
            <a:r>
              <a:rPr lang="en-US" sz="1800" dirty="0">
                <a:effectLst/>
                <a:latin typeface="Calibri" panose="020F0502020204030204" pitchFamily="34" charset="0"/>
                <a:ea typeface="Calibri" panose="020F0502020204030204" pitchFamily="34" charset="0"/>
              </a:rPr>
              <a:t>White card recognizes, highlight and reward the ethical relevant attitudes and behaviors practiced by athletes, trainers, leaders, among other staff directly involved in the game, and the spectators. </a:t>
            </a:r>
            <a:r>
              <a:rPr lang="en-US" sz="1800" b="0" i="0" u="none" strike="noStrike" baseline="0" dirty="0">
                <a:latin typeface="MyriadPro-Regular"/>
              </a:rPr>
              <a:t>It is a pedagogical card.</a:t>
            </a:r>
            <a:endParaRPr lang="pt-PT" dirty="0"/>
          </a:p>
        </p:txBody>
      </p:sp>
      <p:pic>
        <p:nvPicPr>
          <p:cNvPr id="24" name="Imagem 23" descr="Uma imagem com captura de ecrã, pássaro&#10;&#10;Descrição gerada automaticamente">
            <a:extLst>
              <a:ext uri="{FF2B5EF4-FFF2-40B4-BE49-F238E27FC236}">
                <a16:creationId xmlns:a16="http://schemas.microsoft.com/office/drawing/2014/main" id="{0472457F-7300-4B93-8D46-07E9C4917D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761" y="4088398"/>
            <a:ext cx="1952757" cy="2499307"/>
          </a:xfrm>
          <a:prstGeom prst="rect">
            <a:avLst/>
          </a:prstGeom>
        </p:spPr>
      </p:pic>
      <p:pic>
        <p:nvPicPr>
          <p:cNvPr id="25" name="Imagem 24">
            <a:extLst>
              <a:ext uri="{FF2B5EF4-FFF2-40B4-BE49-F238E27FC236}">
                <a16:creationId xmlns:a16="http://schemas.microsoft.com/office/drawing/2014/main" id="{F52A6E25-D66C-49FD-B3EC-6770BDCBD200}"/>
              </a:ext>
            </a:extLst>
          </p:cNvPr>
          <p:cNvPicPr>
            <a:picLocks noChangeAspect="1"/>
          </p:cNvPicPr>
          <p:nvPr/>
        </p:nvPicPr>
        <p:blipFill>
          <a:blip r:embed="rId9"/>
          <a:stretch>
            <a:fillRect/>
          </a:stretch>
        </p:blipFill>
        <p:spPr>
          <a:xfrm>
            <a:off x="7236296" y="5445224"/>
            <a:ext cx="1601545" cy="1413129"/>
          </a:xfrm>
          <a:prstGeom prst="rect">
            <a:avLst/>
          </a:prstGeom>
        </p:spPr>
      </p:pic>
    </p:spTree>
    <p:extLst>
      <p:ext uri="{BB962C8B-B14F-4D97-AF65-F5344CB8AC3E}">
        <p14:creationId xmlns:p14="http://schemas.microsoft.com/office/powerpoint/2010/main" val="88627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PNED\Comunicação e imagem PNED\Instrumentos de Comunicação PNED\fun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070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ndreCarvalho\Pictures\logomove-tecomvalo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0" y="442017"/>
            <a:ext cx="5885954" cy="46054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http://www.alagoasweb.com/_IMG/n/noticia_201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0238" y="188640"/>
            <a:ext cx="1344149" cy="10081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www.granburyrs.com/Portals/29066/images/facebook-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0237" y="2204864"/>
            <a:ext cx="1390932" cy="6707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www.essps.pt/01_ESSPS_PORTAL_WEB/_NOVO/IMAGENS_MENUS_LATERAIS/E_mail/e-mail-market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3861051"/>
            <a:ext cx="1427007" cy="864095"/>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1513351" y="5353988"/>
            <a:ext cx="4176464" cy="1323439"/>
          </a:xfrm>
          <a:prstGeom prst="rect">
            <a:avLst/>
          </a:prstGeom>
          <a:noFill/>
        </p:spPr>
        <p:txBody>
          <a:bodyPr wrap="square" rtlCol="0">
            <a:spAutoFit/>
          </a:bodyPr>
          <a:lstStyle/>
          <a:p>
            <a:r>
              <a:rPr lang="pt-PT" sz="2000" b="1" i="1" dirty="0" err="1">
                <a:effectLst>
                  <a:outerShdw blurRad="38100" dist="38100" dir="2700000" algn="tl">
                    <a:srgbClr val="000000">
                      <a:alpha val="43137"/>
                    </a:srgbClr>
                  </a:outerShdw>
                </a:effectLst>
              </a:rPr>
              <a:t>Thank</a:t>
            </a:r>
            <a:r>
              <a:rPr lang="pt-PT" sz="2000" b="1" i="1" dirty="0">
                <a:effectLst>
                  <a:outerShdw blurRad="38100" dist="38100" dir="2700000" algn="tl">
                    <a:srgbClr val="000000">
                      <a:alpha val="43137"/>
                    </a:srgbClr>
                  </a:outerShdw>
                </a:effectLst>
              </a:rPr>
              <a:t> </a:t>
            </a:r>
            <a:r>
              <a:rPr lang="pt-PT" sz="2000" b="1" i="1" dirty="0" err="1">
                <a:effectLst>
                  <a:outerShdw blurRad="38100" dist="38100" dir="2700000" algn="tl">
                    <a:srgbClr val="000000">
                      <a:alpha val="43137"/>
                    </a:srgbClr>
                  </a:outerShdw>
                </a:effectLst>
              </a:rPr>
              <a:t>you</a:t>
            </a:r>
            <a:r>
              <a:rPr lang="pt-PT" sz="2000" b="1" i="1" dirty="0">
                <a:effectLst>
                  <a:outerShdw blurRad="38100" dist="38100" dir="2700000" algn="tl">
                    <a:srgbClr val="000000">
                      <a:alpha val="43137"/>
                    </a:srgbClr>
                  </a:outerShdw>
                </a:effectLst>
              </a:rPr>
              <a:t> for </a:t>
            </a:r>
            <a:r>
              <a:rPr lang="pt-PT" sz="2000" b="1" i="1" dirty="0" err="1">
                <a:effectLst>
                  <a:outerShdw blurRad="38100" dist="38100" dir="2700000" algn="tl">
                    <a:srgbClr val="000000">
                      <a:alpha val="43137"/>
                    </a:srgbClr>
                  </a:outerShdw>
                </a:effectLst>
              </a:rPr>
              <a:t>your</a:t>
            </a:r>
            <a:r>
              <a:rPr lang="pt-PT" sz="2000" b="1" i="1" dirty="0">
                <a:effectLst>
                  <a:outerShdw blurRad="38100" dist="38100" dir="2700000" algn="tl">
                    <a:srgbClr val="000000">
                      <a:alpha val="43137"/>
                    </a:srgbClr>
                  </a:outerShdw>
                </a:effectLst>
              </a:rPr>
              <a:t> </a:t>
            </a:r>
            <a:r>
              <a:rPr lang="pt-PT" sz="2000" b="1" i="1" dirty="0" err="1">
                <a:effectLst>
                  <a:outerShdw blurRad="38100" dist="38100" dir="2700000" algn="tl">
                    <a:srgbClr val="000000">
                      <a:alpha val="43137"/>
                    </a:srgbClr>
                  </a:outerShdw>
                </a:effectLst>
              </a:rPr>
              <a:t>attention</a:t>
            </a:r>
            <a:r>
              <a:rPr lang="pt-PT" sz="2000" b="1" i="1" dirty="0">
                <a:effectLst>
                  <a:outerShdw blurRad="38100" dist="38100" dir="2700000" algn="tl">
                    <a:srgbClr val="000000">
                      <a:alpha val="43137"/>
                    </a:srgbClr>
                  </a:outerShdw>
                </a:effectLst>
              </a:rPr>
              <a:t>!</a:t>
            </a:r>
          </a:p>
          <a:p>
            <a:endParaRPr lang="pt-PT" sz="2000" b="1" i="1" dirty="0">
              <a:effectLst>
                <a:outerShdw blurRad="38100" dist="38100" dir="2700000" algn="tl">
                  <a:srgbClr val="000000">
                    <a:alpha val="43137"/>
                  </a:srgbClr>
                </a:outerShdw>
              </a:effectLst>
            </a:endParaRPr>
          </a:p>
          <a:p>
            <a:r>
              <a:rPr lang="pt-PT" sz="2000" b="1" i="1" dirty="0">
                <a:effectLst>
                  <a:outerShdw blurRad="38100" dist="38100" dir="2700000" algn="tl">
                    <a:srgbClr val="000000">
                      <a:alpha val="43137"/>
                    </a:srgbClr>
                  </a:outerShdw>
                </a:effectLst>
              </a:rPr>
              <a:t>André Xavier de Carvalho</a:t>
            </a:r>
          </a:p>
          <a:p>
            <a:r>
              <a:rPr lang="pt-PT" sz="2000" b="1" i="1" dirty="0">
                <a:effectLst>
                  <a:outerShdw blurRad="38100" dist="38100" dir="2700000" algn="tl">
                    <a:srgbClr val="000000">
                      <a:alpha val="43137"/>
                    </a:srgbClr>
                  </a:outerShdw>
                </a:effectLst>
                <a:hlinkClick r:id="rId7"/>
              </a:rPr>
              <a:t>andre.carvalho@pned.pt</a:t>
            </a:r>
            <a:r>
              <a:rPr lang="pt-PT" sz="2000" b="1" i="1" dirty="0">
                <a:effectLst>
                  <a:outerShdw blurRad="38100" dist="38100" dir="2700000" algn="tl">
                    <a:srgbClr val="000000">
                      <a:alpha val="43137"/>
                    </a:srgbClr>
                  </a:outerShdw>
                </a:effectLst>
              </a:rPr>
              <a:t> </a:t>
            </a:r>
          </a:p>
        </p:txBody>
      </p:sp>
      <p:sp>
        <p:nvSpPr>
          <p:cNvPr id="7" name="CaixaDeTexto 6"/>
          <p:cNvSpPr txBox="1"/>
          <p:nvPr/>
        </p:nvSpPr>
        <p:spPr>
          <a:xfrm>
            <a:off x="5410996" y="988619"/>
            <a:ext cx="2952328" cy="5909310"/>
          </a:xfrm>
          <a:prstGeom prst="rect">
            <a:avLst/>
          </a:prstGeom>
          <a:noFill/>
        </p:spPr>
        <p:txBody>
          <a:bodyPr wrap="square" rtlCol="0">
            <a:spAutoFit/>
          </a:bodyPr>
          <a:lstStyle/>
          <a:p>
            <a:pPr algn="ctr"/>
            <a:endParaRPr lang="pt-PT" dirty="0">
              <a:hlinkClick r:id="" action="ppaction://noaction"/>
            </a:endParaRPr>
          </a:p>
          <a:p>
            <a:pPr algn="ctr"/>
            <a:r>
              <a:rPr lang="pt-PT" dirty="0">
                <a:hlinkClick r:id="" action="ppaction://noaction"/>
              </a:rPr>
              <a:t>www.pned.ipdj.gov.pt</a:t>
            </a:r>
            <a:endParaRPr lang="pt-PT" dirty="0"/>
          </a:p>
          <a:p>
            <a:endParaRPr lang="pt-PT" dirty="0"/>
          </a:p>
          <a:p>
            <a:endParaRPr lang="pt-PT" dirty="0"/>
          </a:p>
          <a:p>
            <a:r>
              <a:rPr lang="pt-PT" dirty="0"/>
              <a:t>               </a:t>
            </a:r>
            <a:br>
              <a:rPr lang="pt-PT" dirty="0"/>
            </a:br>
            <a:endParaRPr lang="pt-PT" dirty="0"/>
          </a:p>
          <a:p>
            <a:endParaRPr lang="pt-PT" dirty="0"/>
          </a:p>
          <a:p>
            <a:pPr algn="ctr"/>
            <a:r>
              <a:rPr lang="pt-PT" dirty="0"/>
              <a:t>PNEDesporto</a:t>
            </a:r>
          </a:p>
          <a:p>
            <a:pPr algn="ctr"/>
            <a:endParaRPr lang="pt-PT" dirty="0"/>
          </a:p>
          <a:p>
            <a:pPr algn="ctr"/>
            <a:endParaRPr lang="pt-PT" dirty="0"/>
          </a:p>
          <a:p>
            <a:pPr algn="ctr"/>
            <a:endParaRPr lang="pt-PT" dirty="0"/>
          </a:p>
          <a:p>
            <a:pPr algn="ctr"/>
            <a:endParaRPr lang="pt-PT" dirty="0"/>
          </a:p>
          <a:p>
            <a:pPr algn="ctr"/>
            <a:endParaRPr lang="pt-PT" dirty="0"/>
          </a:p>
          <a:p>
            <a:pPr algn="ctr"/>
            <a:endParaRPr lang="pt-PT" dirty="0"/>
          </a:p>
          <a:p>
            <a:pPr algn="ctr"/>
            <a:r>
              <a:rPr lang="pt-PT" dirty="0">
                <a:hlinkClick r:id="rId8"/>
              </a:rPr>
              <a:t>pned@pned.pt</a:t>
            </a:r>
            <a:endParaRPr lang="pt-PT" dirty="0"/>
          </a:p>
          <a:p>
            <a:pPr algn="ctr"/>
            <a:endParaRPr lang="pt-PT" dirty="0"/>
          </a:p>
          <a:p>
            <a:pPr algn="ctr"/>
            <a:endParaRPr lang="pt-PT" dirty="0"/>
          </a:p>
          <a:p>
            <a:pPr algn="ctr"/>
            <a:endParaRPr lang="pt-PT" dirty="0"/>
          </a:p>
          <a:p>
            <a:pPr algn="ctr"/>
            <a:endParaRPr lang="pt-PT" dirty="0"/>
          </a:p>
          <a:p>
            <a:pPr algn="ctr"/>
            <a:endParaRPr lang="pt-PT" dirty="0"/>
          </a:p>
          <a:p>
            <a:pPr algn="ctr"/>
            <a:r>
              <a:rPr lang="pt-PT" dirty="0" err="1"/>
              <a:t>pned.ipdj</a:t>
            </a:r>
            <a:endParaRPr lang="pt-PT" dirty="0"/>
          </a:p>
        </p:txBody>
      </p:sp>
      <p:pic>
        <p:nvPicPr>
          <p:cNvPr id="2" name="Imagem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75254" y="5371069"/>
            <a:ext cx="1480898" cy="1081112"/>
          </a:xfrm>
          <a:prstGeom prst="rect">
            <a:avLst/>
          </a:prstGeom>
        </p:spPr>
      </p:pic>
    </p:spTree>
    <p:extLst>
      <p:ext uri="{BB962C8B-B14F-4D97-AF65-F5344CB8AC3E}">
        <p14:creationId xmlns:p14="http://schemas.microsoft.com/office/powerpoint/2010/main" val="186224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NED\Comunicação e imagem PNED\Instrumentos de Comunicação PNED\fun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070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5" descr="logo PNED_ofi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87295"/>
            <a:ext cx="2160240" cy="89343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6" descr="logo IPDJ_ofici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977" y="188640"/>
            <a:ext cx="689077" cy="91877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descr="logo-me-20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2111" y="181102"/>
            <a:ext cx="2204385" cy="74609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descr="Uma imagem com alimentação&#10;&#10;Descrição gerada automaticamente">
            <a:extLst>
              <a:ext uri="{FF2B5EF4-FFF2-40B4-BE49-F238E27FC236}">
                <a16:creationId xmlns:a16="http://schemas.microsoft.com/office/drawing/2014/main" id="{E7DB3EA6-CD6C-4761-9F1A-35DA105847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7956" y="220879"/>
            <a:ext cx="2447925" cy="790575"/>
          </a:xfrm>
          <a:prstGeom prst="rect">
            <a:avLst/>
          </a:prstGeom>
        </p:spPr>
      </p:pic>
      <p:sp>
        <p:nvSpPr>
          <p:cNvPr id="14" name="CaixaDeTexto 13">
            <a:extLst>
              <a:ext uri="{FF2B5EF4-FFF2-40B4-BE49-F238E27FC236}">
                <a16:creationId xmlns:a16="http://schemas.microsoft.com/office/drawing/2014/main" id="{EF0DC097-E62C-4B22-83A4-2DBC3B9BB1AC}"/>
              </a:ext>
            </a:extLst>
          </p:cNvPr>
          <p:cNvSpPr txBox="1"/>
          <p:nvPr/>
        </p:nvSpPr>
        <p:spPr>
          <a:xfrm>
            <a:off x="35496" y="5477421"/>
            <a:ext cx="9108504" cy="1323439"/>
          </a:xfrm>
          <a:prstGeom prst="rect">
            <a:avLst/>
          </a:prstGeom>
          <a:noFill/>
          <a:ln>
            <a:solidFill>
              <a:schemeClr val="tx1"/>
            </a:solidFill>
          </a:ln>
        </p:spPr>
        <p:txBody>
          <a:bodyPr wrap="square">
            <a:spAutoFit/>
          </a:bodyPr>
          <a:lstStyle/>
          <a:p>
            <a:pPr algn="just"/>
            <a:r>
              <a:rPr lang="pt-PT" sz="2000" dirty="0">
                <a:effectLst>
                  <a:outerShdw blurRad="38100" dist="38100" dir="2700000" algn="tl">
                    <a:srgbClr val="000000">
                      <a:alpha val="43137"/>
                    </a:srgbClr>
                  </a:outerShdw>
                </a:effectLst>
              </a:rPr>
              <a:t>«Sport as a </a:t>
            </a:r>
            <a:r>
              <a:rPr lang="pt-PT" sz="2000" dirty="0" err="1">
                <a:effectLst>
                  <a:outerShdw blurRad="38100" dist="38100" dir="2700000" algn="tl">
                    <a:srgbClr val="000000">
                      <a:alpha val="43137"/>
                    </a:srgbClr>
                  </a:outerShdw>
                </a:effectLst>
              </a:rPr>
              <a:t>powerful</a:t>
            </a:r>
            <a:r>
              <a:rPr lang="pt-PT" sz="2000" dirty="0">
                <a:effectLst>
                  <a:outerShdw blurRad="38100" dist="38100" dir="2700000" algn="tl">
                    <a:srgbClr val="000000">
                      <a:alpha val="43137"/>
                    </a:srgbClr>
                  </a:outerShdw>
                </a:effectLst>
              </a:rPr>
              <a:t> </a:t>
            </a:r>
            <a:r>
              <a:rPr lang="pt-PT" sz="2000" dirty="0" err="1">
                <a:effectLst>
                  <a:outerShdw blurRad="38100" dist="38100" dir="2700000" algn="tl">
                    <a:srgbClr val="000000">
                      <a:alpha val="43137"/>
                    </a:srgbClr>
                  </a:outerShdw>
                </a:effectLst>
              </a:rPr>
              <a:t>tool</a:t>
            </a:r>
            <a:r>
              <a:rPr lang="pt-PT" sz="2000" dirty="0">
                <a:effectLst>
                  <a:outerShdw blurRad="38100" dist="38100" dir="2700000" algn="tl">
                    <a:srgbClr val="000000">
                      <a:alpha val="43137"/>
                    </a:srgbClr>
                  </a:outerShdw>
                </a:effectLst>
              </a:rPr>
              <a:t> for </a:t>
            </a:r>
            <a:r>
              <a:rPr lang="pt-PT" sz="2000" dirty="0" err="1">
                <a:effectLst>
                  <a:outerShdw blurRad="38100" dist="38100" dir="2700000" algn="tl">
                    <a:srgbClr val="000000">
                      <a:alpha val="43137"/>
                    </a:srgbClr>
                  </a:outerShdw>
                </a:effectLst>
              </a:rPr>
              <a:t>human</a:t>
            </a:r>
            <a:r>
              <a:rPr lang="pt-PT" sz="2000" dirty="0">
                <a:effectLst>
                  <a:outerShdw blurRad="38100" dist="38100" dir="2700000" algn="tl">
                    <a:srgbClr val="000000">
                      <a:alpha val="43137"/>
                    </a:srgbClr>
                  </a:outerShdw>
                </a:effectLst>
              </a:rPr>
              <a:t> </a:t>
            </a:r>
            <a:r>
              <a:rPr lang="pt-PT" sz="2000" dirty="0" err="1">
                <a:effectLst>
                  <a:outerShdw blurRad="38100" dist="38100" dir="2700000" algn="tl">
                    <a:srgbClr val="000000">
                      <a:alpha val="43137"/>
                    </a:srgbClr>
                  </a:outerShdw>
                </a:effectLst>
              </a:rPr>
              <a:t>development</a:t>
            </a:r>
            <a:r>
              <a:rPr lang="pt-PT" sz="2000" dirty="0">
                <a:effectLst>
                  <a:outerShdw blurRad="38100" dist="38100" dir="2700000" algn="tl">
                    <a:srgbClr val="000000">
                      <a:alpha val="43137"/>
                    </a:srgbClr>
                  </a:outerShdw>
                </a:effectLst>
              </a:rPr>
              <a:t> </a:t>
            </a:r>
            <a:r>
              <a:rPr lang="pt-PT" sz="2000" dirty="0" err="1">
                <a:effectLst>
                  <a:outerShdw blurRad="38100" dist="38100" dir="2700000" algn="tl">
                    <a:srgbClr val="000000">
                      <a:alpha val="43137"/>
                    </a:srgbClr>
                  </a:outerShdw>
                </a:effectLst>
              </a:rPr>
              <a:t>and</a:t>
            </a:r>
            <a:r>
              <a:rPr lang="pt-PT" sz="2000" dirty="0">
                <a:effectLst>
                  <a:outerShdw blurRad="38100" dist="38100" dir="2700000" algn="tl">
                    <a:srgbClr val="000000">
                      <a:alpha val="43137"/>
                    </a:srgbClr>
                  </a:outerShdw>
                </a:effectLst>
              </a:rPr>
              <a:t> a </a:t>
            </a:r>
            <a:r>
              <a:rPr lang="pt-PT" sz="2000" dirty="0" err="1">
                <a:effectLst>
                  <a:outerShdw blurRad="38100" dist="38100" dir="2700000" algn="tl">
                    <a:srgbClr val="000000">
                      <a:alpha val="43137"/>
                    </a:srgbClr>
                  </a:outerShdw>
                </a:effectLst>
              </a:rPr>
              <a:t>privileged</a:t>
            </a:r>
            <a:r>
              <a:rPr lang="pt-PT" sz="2000" dirty="0">
                <a:effectLst>
                  <a:outerShdw blurRad="38100" dist="38100" dir="2700000" algn="tl">
                    <a:srgbClr val="000000">
                      <a:alpha val="43137"/>
                    </a:srgbClr>
                  </a:outerShdw>
                </a:effectLst>
              </a:rPr>
              <a:t> </a:t>
            </a:r>
            <a:r>
              <a:rPr lang="pt-PT" sz="2000" dirty="0" err="1">
                <a:effectLst>
                  <a:outerShdw blurRad="38100" dist="38100" dir="2700000" algn="tl">
                    <a:srgbClr val="000000">
                      <a:alpha val="43137"/>
                    </a:srgbClr>
                  </a:outerShdw>
                </a:effectLst>
              </a:rPr>
              <a:t>space</a:t>
            </a:r>
            <a:r>
              <a:rPr lang="pt-PT" sz="2000" dirty="0">
                <a:effectLst>
                  <a:outerShdw blurRad="38100" dist="38100" dir="2700000" algn="tl">
                    <a:srgbClr val="000000">
                      <a:alpha val="43137"/>
                    </a:srgbClr>
                  </a:outerShdw>
                </a:effectLst>
              </a:rPr>
              <a:t> for </a:t>
            </a:r>
            <a:r>
              <a:rPr lang="pt-PT" sz="2000" dirty="0" err="1">
                <a:effectLst>
                  <a:outerShdw blurRad="38100" dist="38100" dir="2700000" algn="tl">
                    <a:srgbClr val="000000">
                      <a:alpha val="43137"/>
                    </a:srgbClr>
                  </a:outerShdw>
                </a:effectLst>
              </a:rPr>
              <a:t>the</a:t>
            </a:r>
            <a:r>
              <a:rPr lang="pt-PT" sz="2000" dirty="0">
                <a:effectLst>
                  <a:outerShdw blurRad="38100" dist="38100" dir="2700000" algn="tl">
                    <a:srgbClr val="000000">
                      <a:alpha val="43137"/>
                    </a:srgbClr>
                  </a:outerShdw>
                </a:effectLst>
              </a:rPr>
              <a:t> </a:t>
            </a:r>
            <a:r>
              <a:rPr lang="pt-PT" sz="2000" dirty="0" err="1">
                <a:effectLst>
                  <a:outerShdw blurRad="38100" dist="38100" dir="2700000" algn="tl">
                    <a:srgbClr val="000000">
                      <a:alpha val="43137"/>
                    </a:srgbClr>
                  </a:outerShdw>
                </a:effectLst>
              </a:rPr>
              <a:t>transmission</a:t>
            </a:r>
            <a:r>
              <a:rPr lang="pt-PT" sz="2000" dirty="0">
                <a:effectLst>
                  <a:outerShdw blurRad="38100" dist="38100" dir="2700000" algn="tl">
                    <a:srgbClr val="000000">
                      <a:alpha val="43137"/>
                    </a:srgbClr>
                  </a:outerShdw>
                </a:effectLst>
              </a:rPr>
              <a:t> </a:t>
            </a:r>
            <a:r>
              <a:rPr lang="pt-PT" sz="2000" dirty="0" err="1">
                <a:effectLst>
                  <a:outerShdw blurRad="38100" dist="38100" dir="2700000" algn="tl">
                    <a:srgbClr val="000000">
                      <a:alpha val="43137"/>
                    </a:srgbClr>
                  </a:outerShdw>
                </a:effectLst>
              </a:rPr>
              <a:t>of</a:t>
            </a:r>
            <a:r>
              <a:rPr lang="pt-PT" sz="2000" dirty="0">
                <a:effectLst>
                  <a:outerShdw blurRad="38100" dist="38100" dir="2700000" algn="tl">
                    <a:srgbClr val="000000">
                      <a:alpha val="43137"/>
                    </a:srgbClr>
                  </a:outerShdw>
                </a:effectLst>
              </a:rPr>
              <a:t> </a:t>
            </a:r>
            <a:r>
              <a:rPr lang="pt-PT" sz="2000" dirty="0" err="1">
                <a:effectLst>
                  <a:outerShdw blurRad="38100" dist="38100" dir="2700000" algn="tl">
                    <a:srgbClr val="000000">
                      <a:alpha val="43137"/>
                    </a:srgbClr>
                  </a:outerShdw>
                </a:effectLst>
              </a:rPr>
              <a:t>ethical</a:t>
            </a:r>
            <a:r>
              <a:rPr lang="pt-PT" sz="2000" dirty="0">
                <a:effectLst>
                  <a:outerShdw blurRad="38100" dist="38100" dir="2700000" algn="tl">
                    <a:srgbClr val="000000">
                      <a:alpha val="43137"/>
                    </a:srgbClr>
                  </a:outerShdw>
                </a:effectLst>
              </a:rPr>
              <a:t> </a:t>
            </a:r>
            <a:r>
              <a:rPr lang="pt-PT" sz="2000" dirty="0" err="1">
                <a:effectLst>
                  <a:outerShdw blurRad="38100" dist="38100" dir="2700000" algn="tl">
                    <a:srgbClr val="000000">
                      <a:alpha val="43137"/>
                    </a:srgbClr>
                  </a:outerShdw>
                </a:effectLst>
              </a:rPr>
              <a:t>values</a:t>
            </a:r>
            <a:r>
              <a:rPr lang="pt-PT" sz="2000" dirty="0">
                <a:effectLst>
                  <a:outerShdw blurRad="38100" dist="38100" dir="2700000" algn="tl">
                    <a:srgbClr val="000000">
                      <a:alpha val="43137"/>
                    </a:srgbClr>
                  </a:outerShdw>
                </a:effectLst>
              </a:rPr>
              <a:t>.»</a:t>
            </a:r>
          </a:p>
          <a:p>
            <a:pPr algn="just"/>
            <a:endParaRPr lang="pt-PT" sz="2000" dirty="0">
              <a:effectLst>
                <a:outerShdw blurRad="38100" dist="38100" dir="2700000" algn="tl">
                  <a:srgbClr val="000000">
                    <a:alpha val="43137"/>
                  </a:srgbClr>
                </a:outerShdw>
              </a:effectLst>
            </a:endParaRPr>
          </a:p>
          <a:p>
            <a:pPr algn="just"/>
            <a:r>
              <a:rPr lang="pt-PT" sz="2000" dirty="0">
                <a:effectLst>
                  <a:outerShdw blurRad="38100" dist="38100" dir="2700000" algn="tl">
                    <a:srgbClr val="000000">
                      <a:alpha val="43137"/>
                    </a:srgbClr>
                  </a:outerShdw>
                </a:effectLst>
              </a:rPr>
              <a:t>"</a:t>
            </a:r>
            <a:r>
              <a:rPr lang="pt-PT" sz="2000" dirty="0" err="1">
                <a:effectLst>
                  <a:outerShdw blurRad="38100" dist="38100" dir="2700000" algn="tl">
                    <a:srgbClr val="000000">
                      <a:alpha val="43137"/>
                    </a:srgbClr>
                  </a:outerShdw>
                </a:effectLst>
              </a:rPr>
              <a:t>The</a:t>
            </a:r>
            <a:r>
              <a:rPr lang="pt-PT" sz="2000" dirty="0">
                <a:effectLst>
                  <a:outerShdw blurRad="38100" dist="38100" dir="2700000" algn="tl">
                    <a:srgbClr val="000000">
                      <a:alpha val="43137"/>
                    </a:srgbClr>
                  </a:outerShdw>
                </a:effectLst>
              </a:rPr>
              <a:t> </a:t>
            </a:r>
            <a:r>
              <a:rPr lang="pt-PT" sz="2000" u="sng" dirty="0" err="1">
                <a:effectLst>
                  <a:outerShdw blurRad="38100" dist="38100" dir="2700000" algn="tl">
                    <a:srgbClr val="000000">
                      <a:alpha val="43137"/>
                    </a:srgbClr>
                  </a:outerShdw>
                </a:effectLst>
              </a:rPr>
              <a:t>educational</a:t>
            </a:r>
            <a:r>
              <a:rPr lang="pt-PT" sz="2000" u="sng" dirty="0">
                <a:effectLst>
                  <a:outerShdw blurRad="38100" dist="38100" dir="2700000" algn="tl">
                    <a:srgbClr val="000000">
                      <a:alpha val="43137"/>
                    </a:srgbClr>
                  </a:outerShdw>
                </a:effectLst>
              </a:rPr>
              <a:t> </a:t>
            </a:r>
            <a:r>
              <a:rPr lang="pt-PT" sz="2000" u="sng" dirty="0" err="1">
                <a:effectLst>
                  <a:outerShdw blurRad="38100" dist="38100" dir="2700000" algn="tl">
                    <a:srgbClr val="000000">
                      <a:alpha val="43137"/>
                    </a:srgbClr>
                  </a:outerShdw>
                </a:effectLst>
              </a:rPr>
              <a:t>and</a:t>
            </a:r>
            <a:r>
              <a:rPr lang="pt-PT" sz="2000" u="sng" dirty="0">
                <a:effectLst>
                  <a:outerShdw blurRad="38100" dist="38100" dir="2700000" algn="tl">
                    <a:srgbClr val="000000">
                      <a:alpha val="43137"/>
                    </a:srgbClr>
                  </a:outerShdw>
                </a:effectLst>
              </a:rPr>
              <a:t> </a:t>
            </a:r>
            <a:r>
              <a:rPr lang="pt-PT" sz="2000" u="sng" dirty="0" err="1">
                <a:effectLst>
                  <a:outerShdw blurRad="38100" dist="38100" dir="2700000" algn="tl">
                    <a:srgbClr val="000000">
                      <a:alpha val="43137"/>
                    </a:srgbClr>
                  </a:outerShdw>
                </a:effectLst>
              </a:rPr>
              <a:t>ethical</a:t>
            </a:r>
            <a:r>
              <a:rPr lang="pt-PT" sz="2000" u="sng" dirty="0">
                <a:effectLst>
                  <a:outerShdw blurRad="38100" dist="38100" dir="2700000" algn="tl">
                    <a:srgbClr val="000000">
                      <a:alpha val="43137"/>
                    </a:srgbClr>
                  </a:outerShdw>
                </a:effectLst>
              </a:rPr>
              <a:t> </a:t>
            </a:r>
            <a:r>
              <a:rPr lang="pt-PT" sz="2000" u="sng" dirty="0" err="1">
                <a:effectLst>
                  <a:outerShdw blurRad="38100" dist="38100" dir="2700000" algn="tl">
                    <a:srgbClr val="000000">
                      <a:alpha val="43137"/>
                    </a:srgbClr>
                  </a:outerShdw>
                </a:effectLst>
              </a:rPr>
              <a:t>potential</a:t>
            </a:r>
            <a:r>
              <a:rPr lang="pt-PT" sz="2000" u="sng" dirty="0">
                <a:effectLst>
                  <a:outerShdw blurRad="38100" dist="38100" dir="2700000" algn="tl">
                    <a:srgbClr val="000000">
                      <a:alpha val="43137"/>
                    </a:srgbClr>
                  </a:outerShdw>
                </a:effectLst>
              </a:rPr>
              <a:t> </a:t>
            </a:r>
            <a:r>
              <a:rPr lang="pt-PT" sz="2000" u="sng" dirty="0" err="1">
                <a:effectLst>
                  <a:outerShdw blurRad="38100" dist="38100" dir="2700000" algn="tl">
                    <a:srgbClr val="000000">
                      <a:alpha val="43137"/>
                    </a:srgbClr>
                  </a:outerShdw>
                </a:effectLst>
              </a:rPr>
              <a:t>of</a:t>
            </a:r>
            <a:r>
              <a:rPr lang="pt-PT" sz="2000" u="sng" dirty="0">
                <a:effectLst>
                  <a:outerShdw blurRad="38100" dist="38100" dir="2700000" algn="tl">
                    <a:srgbClr val="000000">
                      <a:alpha val="43137"/>
                    </a:srgbClr>
                  </a:outerShdw>
                </a:effectLst>
              </a:rPr>
              <a:t> sport</a:t>
            </a:r>
            <a:r>
              <a:rPr lang="pt-PT" sz="2000" dirty="0">
                <a:effectLst>
                  <a:outerShdw blurRad="38100" dist="38100" dir="2700000" algn="tl">
                    <a:srgbClr val="000000">
                      <a:alpha val="43137"/>
                    </a:srgbClr>
                  </a:outerShdw>
                </a:effectLst>
              </a:rPr>
              <a:t> as a </a:t>
            </a:r>
            <a:r>
              <a:rPr lang="pt-PT" sz="2000" dirty="0" err="1">
                <a:effectLst>
                  <a:outerShdw blurRad="38100" dist="38100" dir="2700000" algn="tl">
                    <a:srgbClr val="000000">
                      <a:alpha val="43137"/>
                    </a:srgbClr>
                  </a:outerShdw>
                </a:effectLst>
              </a:rPr>
              <a:t>school</a:t>
            </a:r>
            <a:r>
              <a:rPr lang="pt-PT" sz="2000" dirty="0">
                <a:effectLst>
                  <a:outerShdw blurRad="38100" dist="38100" dir="2700000" algn="tl">
                    <a:srgbClr val="000000">
                      <a:alpha val="43137"/>
                    </a:srgbClr>
                  </a:outerShdw>
                </a:effectLst>
              </a:rPr>
              <a:t> </a:t>
            </a:r>
            <a:r>
              <a:rPr lang="pt-PT" sz="2000" dirty="0" err="1">
                <a:effectLst>
                  <a:outerShdw blurRad="38100" dist="38100" dir="2700000" algn="tl">
                    <a:srgbClr val="000000">
                      <a:alpha val="43137"/>
                    </a:srgbClr>
                  </a:outerShdw>
                </a:effectLst>
              </a:rPr>
              <a:t>of</a:t>
            </a:r>
            <a:r>
              <a:rPr lang="pt-PT" sz="2000" dirty="0">
                <a:effectLst>
                  <a:outerShdw blurRad="38100" dist="38100" dir="2700000" algn="tl">
                    <a:srgbClr val="000000">
                      <a:alpha val="43137"/>
                    </a:srgbClr>
                  </a:outerShdw>
                </a:effectLst>
              </a:rPr>
              <a:t> </a:t>
            </a:r>
            <a:r>
              <a:rPr lang="pt-PT" sz="2000" dirty="0" err="1">
                <a:effectLst>
                  <a:outerShdw blurRad="38100" dist="38100" dir="2700000" algn="tl">
                    <a:srgbClr val="000000">
                      <a:alpha val="43137"/>
                    </a:srgbClr>
                  </a:outerShdw>
                </a:effectLst>
              </a:rPr>
              <a:t>life</a:t>
            </a:r>
            <a:r>
              <a:rPr lang="pt-PT" sz="2000" dirty="0">
                <a:effectLst>
                  <a:outerShdw blurRad="38100" dist="38100" dir="2700000" algn="tl">
                    <a:srgbClr val="000000">
                      <a:alpha val="43137"/>
                    </a:srgbClr>
                  </a:outerShdw>
                </a:effectLst>
              </a:rPr>
              <a:t> </a:t>
            </a:r>
            <a:r>
              <a:rPr lang="pt-PT" sz="2000" dirty="0" err="1">
                <a:effectLst>
                  <a:outerShdw blurRad="38100" dist="38100" dir="2700000" algn="tl">
                    <a:srgbClr val="000000">
                      <a:alpha val="43137"/>
                    </a:srgbClr>
                  </a:outerShdw>
                </a:effectLst>
              </a:rPr>
              <a:t>is</a:t>
            </a:r>
            <a:r>
              <a:rPr lang="pt-PT" sz="2000" dirty="0">
                <a:effectLst>
                  <a:outerShdw blurRad="38100" dist="38100" dir="2700000" algn="tl">
                    <a:srgbClr val="000000">
                      <a:alpha val="43137"/>
                    </a:srgbClr>
                  </a:outerShdw>
                </a:effectLst>
              </a:rPr>
              <a:t> </a:t>
            </a:r>
            <a:r>
              <a:rPr lang="pt-PT" sz="2000" dirty="0" err="1">
                <a:effectLst>
                  <a:outerShdw blurRad="38100" dist="38100" dir="2700000" algn="tl">
                    <a:srgbClr val="000000">
                      <a:alpha val="43137"/>
                    </a:srgbClr>
                  </a:outerShdw>
                </a:effectLst>
              </a:rPr>
              <a:t>endless</a:t>
            </a:r>
            <a:r>
              <a:rPr lang="pt-PT" sz="2000" dirty="0">
                <a:effectLst>
                  <a:outerShdw blurRad="38100" dist="38100" dir="2700000" algn="tl">
                    <a:srgbClr val="000000">
                      <a:alpha val="43137"/>
                    </a:srgbClr>
                  </a:outerShdw>
                </a:effectLst>
              </a:rPr>
              <a:t>."</a:t>
            </a:r>
          </a:p>
        </p:txBody>
      </p:sp>
      <p:sp>
        <p:nvSpPr>
          <p:cNvPr id="16" name="CaixaDeTexto 15">
            <a:extLst>
              <a:ext uri="{FF2B5EF4-FFF2-40B4-BE49-F238E27FC236}">
                <a16:creationId xmlns:a16="http://schemas.microsoft.com/office/drawing/2014/main" id="{20512FC7-7775-4B52-98A6-208511C7AFA7}"/>
              </a:ext>
            </a:extLst>
          </p:cNvPr>
          <p:cNvSpPr txBox="1"/>
          <p:nvPr/>
        </p:nvSpPr>
        <p:spPr>
          <a:xfrm>
            <a:off x="0" y="1503728"/>
            <a:ext cx="9036496" cy="923330"/>
          </a:xfrm>
          <a:prstGeom prst="rect">
            <a:avLst/>
          </a:prstGeom>
          <a:noFill/>
        </p:spPr>
        <p:txBody>
          <a:bodyPr wrap="square">
            <a:spAutoFit/>
          </a:bodyPr>
          <a:lstStyle/>
          <a:p>
            <a:pPr algn="just"/>
            <a:r>
              <a:rPr lang="en-US" i="0" u="none" strike="noStrike" baseline="0" dirty="0">
                <a:latin typeface="MyriadPro-Regular"/>
              </a:rPr>
              <a:t>The National Plan for Ethics in Sport (NPES) is an initiative of the </a:t>
            </a:r>
            <a:r>
              <a:rPr lang="pt-PT" i="0" u="none" strike="noStrike" baseline="0" dirty="0" err="1">
                <a:latin typeface="MyriadPro-Regular"/>
              </a:rPr>
              <a:t>Constitutional</a:t>
            </a:r>
            <a:r>
              <a:rPr lang="pt-PT" i="0" u="none" strike="noStrike" baseline="0" dirty="0">
                <a:latin typeface="MyriadPro-Regular"/>
              </a:rPr>
              <a:t> </a:t>
            </a:r>
            <a:r>
              <a:rPr lang="pt-PT" i="0" u="none" strike="noStrike" baseline="0" dirty="0" err="1">
                <a:latin typeface="MyriadPro-Regular"/>
              </a:rPr>
              <a:t>Government</a:t>
            </a:r>
            <a:r>
              <a:rPr lang="pt-PT" i="0" u="none" strike="noStrike" baseline="0" dirty="0">
                <a:latin typeface="MyriadPro-Regular"/>
              </a:rPr>
              <a:t> </a:t>
            </a:r>
            <a:r>
              <a:rPr lang="pt-PT" i="0" u="none" strike="noStrike" baseline="0" dirty="0" err="1">
                <a:latin typeface="MyriadPro-Regular"/>
              </a:rPr>
              <a:t>of</a:t>
            </a:r>
            <a:r>
              <a:rPr lang="pt-PT" i="0" u="none" strike="noStrike" baseline="0" dirty="0">
                <a:latin typeface="MyriadPro-Regular"/>
              </a:rPr>
              <a:t> Portugal, </a:t>
            </a:r>
            <a:r>
              <a:rPr lang="en-US" i="0" u="none" strike="noStrike" baseline="0" dirty="0">
                <a:latin typeface="MyriadPro-Regular"/>
              </a:rPr>
              <a:t>promoted in the Portuguese Institute of Sports and Youth (IPDJ). NPES was launched on February 27, 2012</a:t>
            </a:r>
          </a:p>
        </p:txBody>
      </p:sp>
      <p:sp>
        <p:nvSpPr>
          <p:cNvPr id="18" name="CaixaDeTexto 17">
            <a:extLst>
              <a:ext uri="{FF2B5EF4-FFF2-40B4-BE49-F238E27FC236}">
                <a16:creationId xmlns:a16="http://schemas.microsoft.com/office/drawing/2014/main" id="{2F1FA410-A994-4E70-AE15-2E8BF9E865B4}"/>
              </a:ext>
            </a:extLst>
          </p:cNvPr>
          <p:cNvSpPr txBox="1"/>
          <p:nvPr/>
        </p:nvSpPr>
        <p:spPr>
          <a:xfrm>
            <a:off x="305780" y="2925053"/>
            <a:ext cx="8424936" cy="1015663"/>
          </a:xfrm>
          <a:prstGeom prst="rect">
            <a:avLst/>
          </a:prstGeom>
          <a:noFill/>
          <a:ln>
            <a:solidFill>
              <a:schemeClr val="tx1"/>
            </a:solidFill>
          </a:ln>
        </p:spPr>
        <p:txBody>
          <a:bodyPr wrap="square">
            <a:spAutoFit/>
          </a:bodyPr>
          <a:lstStyle/>
          <a:p>
            <a:pPr algn="just"/>
            <a:r>
              <a:rPr lang="en-US" sz="2000" b="1" i="0" u="none" strike="noStrike" baseline="0" dirty="0">
                <a:latin typeface="MyriadPro-Regular"/>
              </a:rPr>
              <a:t>The NPES aims to encourage all citizens, </a:t>
            </a:r>
            <a:r>
              <a:rPr lang="en-US" sz="2000" b="1" i="0" u="sng" strike="noStrike" baseline="0" dirty="0">
                <a:effectLst>
                  <a:outerShdw blurRad="38100" dist="38100" dir="2700000" algn="tl">
                    <a:srgbClr val="000000">
                      <a:alpha val="43137"/>
                    </a:srgbClr>
                  </a:outerShdw>
                </a:effectLst>
                <a:latin typeface="MyriadPro-Regular"/>
              </a:rPr>
              <a:t>particularly children and young people</a:t>
            </a:r>
            <a:r>
              <a:rPr lang="en-US" sz="2000" b="1" i="0" u="none" strike="noStrike" baseline="0" dirty="0">
                <a:latin typeface="MyriadPro-Regular"/>
              </a:rPr>
              <a:t>, to experience ethical values such as respect, honesty, tolerance and solidarity in </a:t>
            </a:r>
            <a:r>
              <a:rPr lang="pt-PT" sz="2000" b="1" i="0" u="none" strike="noStrike" baseline="0" dirty="0">
                <a:latin typeface="MyriadPro-Regular"/>
              </a:rPr>
              <a:t>sports </a:t>
            </a:r>
            <a:r>
              <a:rPr lang="pt-PT" sz="2000" b="1" i="0" u="none" strike="noStrike" baseline="0" dirty="0" err="1">
                <a:latin typeface="MyriadPro-Regular"/>
              </a:rPr>
              <a:t>and</a:t>
            </a:r>
            <a:r>
              <a:rPr lang="pt-PT" sz="2000" b="1" i="0" u="none" strike="noStrike" baseline="0" dirty="0">
                <a:latin typeface="MyriadPro-Regular"/>
              </a:rPr>
              <a:t> sports </a:t>
            </a:r>
            <a:r>
              <a:rPr lang="pt-PT" sz="2000" b="1" i="0" u="none" strike="noStrike" baseline="0" dirty="0" err="1">
                <a:latin typeface="MyriadPro-Regular"/>
              </a:rPr>
              <a:t>practice</a:t>
            </a:r>
            <a:r>
              <a:rPr lang="pt-PT" sz="2000" b="1" i="0" u="none" strike="noStrike" baseline="0" dirty="0">
                <a:latin typeface="MyriadPro-Regular"/>
              </a:rPr>
              <a:t>.</a:t>
            </a:r>
            <a:endParaRPr lang="pt-PT" sz="2000" b="1" dirty="0"/>
          </a:p>
        </p:txBody>
      </p:sp>
      <p:sp>
        <p:nvSpPr>
          <p:cNvPr id="17" name="CaixaDeTexto 16">
            <a:extLst>
              <a:ext uri="{FF2B5EF4-FFF2-40B4-BE49-F238E27FC236}">
                <a16:creationId xmlns:a16="http://schemas.microsoft.com/office/drawing/2014/main" id="{FE577098-A3F3-49FA-B8CA-D6DE2CCB92EC}"/>
              </a:ext>
            </a:extLst>
          </p:cNvPr>
          <p:cNvSpPr txBox="1"/>
          <p:nvPr/>
        </p:nvSpPr>
        <p:spPr>
          <a:xfrm>
            <a:off x="3573223" y="2506051"/>
            <a:ext cx="1568827" cy="400110"/>
          </a:xfrm>
          <a:prstGeom prst="rect">
            <a:avLst/>
          </a:prstGeom>
          <a:noFill/>
          <a:ln>
            <a:solidFill>
              <a:schemeClr val="tx1"/>
            </a:solidFill>
          </a:ln>
        </p:spPr>
        <p:txBody>
          <a:bodyPr wrap="none" rtlCol="0">
            <a:spAutoFit/>
          </a:bodyPr>
          <a:lstStyle/>
          <a:p>
            <a:r>
              <a:rPr lang="pt-PT" sz="2000" b="1" dirty="0">
                <a:effectLst>
                  <a:outerShdw blurRad="38100" dist="38100" dir="2700000" algn="tl">
                    <a:srgbClr val="000000">
                      <a:alpha val="43137"/>
                    </a:srgbClr>
                  </a:outerShdw>
                </a:effectLst>
              </a:rPr>
              <a:t>General </a:t>
            </a:r>
            <a:r>
              <a:rPr lang="pt-PT" sz="2000" b="1" dirty="0" err="1">
                <a:effectLst>
                  <a:outerShdw blurRad="38100" dist="38100" dir="2700000" algn="tl">
                    <a:srgbClr val="000000">
                      <a:alpha val="43137"/>
                    </a:srgbClr>
                  </a:outerShdw>
                </a:effectLst>
              </a:rPr>
              <a:t>Goal</a:t>
            </a:r>
            <a:endParaRPr lang="pt-PT" sz="2000" b="1" dirty="0">
              <a:effectLst>
                <a:outerShdw blurRad="38100" dist="38100" dir="2700000" algn="tl">
                  <a:srgbClr val="000000">
                    <a:alpha val="43137"/>
                  </a:srgbClr>
                </a:outerShdw>
              </a:effectLst>
            </a:endParaRPr>
          </a:p>
        </p:txBody>
      </p:sp>
      <p:sp>
        <p:nvSpPr>
          <p:cNvPr id="19" name="CaixaDeTexto 18">
            <a:extLst>
              <a:ext uri="{FF2B5EF4-FFF2-40B4-BE49-F238E27FC236}">
                <a16:creationId xmlns:a16="http://schemas.microsoft.com/office/drawing/2014/main" id="{3629E49F-2055-4C97-B36F-1073D787DFE3}"/>
              </a:ext>
            </a:extLst>
          </p:cNvPr>
          <p:cNvSpPr txBox="1"/>
          <p:nvPr/>
        </p:nvSpPr>
        <p:spPr>
          <a:xfrm>
            <a:off x="3875737" y="5061585"/>
            <a:ext cx="840295" cy="400110"/>
          </a:xfrm>
          <a:prstGeom prst="rect">
            <a:avLst/>
          </a:prstGeom>
          <a:noFill/>
          <a:ln>
            <a:solidFill>
              <a:schemeClr val="tx1"/>
            </a:solidFill>
          </a:ln>
        </p:spPr>
        <p:txBody>
          <a:bodyPr wrap="none" rtlCol="0">
            <a:spAutoFit/>
          </a:bodyPr>
          <a:lstStyle/>
          <a:p>
            <a:r>
              <a:rPr lang="pt-PT" sz="2000" b="1" dirty="0" err="1">
                <a:effectLst>
                  <a:outerShdw blurRad="38100" dist="38100" dir="2700000" algn="tl">
                    <a:srgbClr val="000000">
                      <a:alpha val="43137"/>
                    </a:srgbClr>
                  </a:outerShdw>
                </a:effectLst>
              </a:rPr>
              <a:t>Vision</a:t>
            </a:r>
            <a:endParaRPr lang="pt-PT" sz="2000" b="1" dirty="0">
              <a:effectLst>
                <a:outerShdw blurRad="38100" dist="38100" dir="2700000" algn="tl">
                  <a:srgbClr val="000000">
                    <a:alpha val="43137"/>
                  </a:srgbClr>
                </a:outerShdw>
              </a:effectLst>
            </a:endParaRPr>
          </a:p>
        </p:txBody>
      </p:sp>
      <p:pic>
        <p:nvPicPr>
          <p:cNvPr id="22" name="Imagem 21">
            <a:extLst>
              <a:ext uri="{FF2B5EF4-FFF2-40B4-BE49-F238E27FC236}">
                <a16:creationId xmlns:a16="http://schemas.microsoft.com/office/drawing/2014/main" id="{50828FF0-1DED-48E7-902D-E831EB4A46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76" y="4150715"/>
            <a:ext cx="1759281" cy="1116707"/>
          </a:xfrm>
          <a:prstGeom prst="rect">
            <a:avLst/>
          </a:prstGeom>
        </p:spPr>
      </p:pic>
    </p:spTree>
    <p:extLst>
      <p:ext uri="{BB962C8B-B14F-4D97-AF65-F5344CB8AC3E}">
        <p14:creationId xmlns:p14="http://schemas.microsoft.com/office/powerpoint/2010/main" val="331819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animBg="1"/>
      <p:bldP spid="17"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NED\Comunicação e imagem PNED\Instrumentos de Comunicação PNED\fun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070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932535" y="1340768"/>
            <a:ext cx="5303760" cy="461665"/>
          </a:xfrm>
          <a:prstGeom prst="rect">
            <a:avLst/>
          </a:prstGeom>
          <a:noFill/>
        </p:spPr>
        <p:txBody>
          <a:bodyPr wrap="square" rtlCol="0">
            <a:spAutoFit/>
          </a:bodyPr>
          <a:lstStyle/>
          <a:p>
            <a:r>
              <a:rPr lang="pt-PT" sz="2400" b="1" i="1" dirty="0" err="1">
                <a:effectLst>
                  <a:outerShdw blurRad="38100" dist="38100" dir="2700000" algn="tl">
                    <a:srgbClr val="000000">
                      <a:alpha val="43137"/>
                    </a:srgbClr>
                  </a:outerShdw>
                </a:effectLst>
              </a:rPr>
              <a:t>National</a:t>
            </a:r>
            <a:r>
              <a:rPr lang="pt-PT" sz="2400" b="1" i="1" dirty="0">
                <a:effectLst>
                  <a:outerShdw blurRad="38100" dist="38100" dir="2700000" algn="tl">
                    <a:srgbClr val="000000">
                      <a:alpha val="43137"/>
                    </a:srgbClr>
                  </a:outerShdw>
                </a:effectLst>
              </a:rPr>
              <a:t> </a:t>
            </a:r>
            <a:r>
              <a:rPr lang="pt-PT" sz="2400" b="1" i="1" dirty="0" err="1">
                <a:effectLst>
                  <a:outerShdw blurRad="38100" dist="38100" dir="2700000" algn="tl">
                    <a:srgbClr val="000000">
                      <a:alpha val="43137"/>
                    </a:srgbClr>
                  </a:outerShdw>
                </a:effectLst>
              </a:rPr>
              <a:t>Plan</a:t>
            </a:r>
            <a:r>
              <a:rPr lang="pt-PT" sz="2400" b="1" i="1" dirty="0">
                <a:effectLst>
                  <a:outerShdw blurRad="38100" dist="38100" dir="2700000" algn="tl">
                    <a:srgbClr val="000000">
                      <a:alpha val="43137"/>
                    </a:srgbClr>
                  </a:outerShdw>
                </a:effectLst>
              </a:rPr>
              <a:t> for </a:t>
            </a:r>
            <a:r>
              <a:rPr lang="pt-PT" sz="2400" b="1" i="1" dirty="0" err="1">
                <a:effectLst>
                  <a:outerShdw blurRad="38100" dist="38100" dir="2700000" algn="tl">
                    <a:srgbClr val="000000">
                      <a:alpha val="43137"/>
                    </a:srgbClr>
                  </a:outerShdw>
                </a:effectLst>
              </a:rPr>
              <a:t>Ethics</a:t>
            </a:r>
            <a:r>
              <a:rPr lang="pt-PT" sz="2400" b="1" i="1" dirty="0">
                <a:effectLst>
                  <a:outerShdw blurRad="38100" dist="38100" dir="2700000" algn="tl">
                    <a:srgbClr val="000000">
                      <a:alpha val="43137"/>
                    </a:srgbClr>
                  </a:outerShdw>
                </a:effectLst>
              </a:rPr>
              <a:t> in Sport (NPES)</a:t>
            </a:r>
            <a:endParaRPr lang="pt-PT" sz="2400" dirty="0">
              <a:effectLst>
                <a:outerShdw blurRad="38100" dist="38100" dir="2700000" algn="tl">
                  <a:srgbClr val="000000">
                    <a:alpha val="43137"/>
                  </a:srgbClr>
                </a:outerShdw>
              </a:effectLst>
            </a:endParaRPr>
          </a:p>
        </p:txBody>
      </p:sp>
      <p:cxnSp>
        <p:nvCxnSpPr>
          <p:cNvPr id="4" name="Conexão recta unidireccional 3"/>
          <p:cNvCxnSpPr/>
          <p:nvPr/>
        </p:nvCxnSpPr>
        <p:spPr>
          <a:xfrm flipH="1">
            <a:off x="2051719" y="1802433"/>
            <a:ext cx="1800200" cy="12961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Conexão recta unidireccional 5"/>
          <p:cNvCxnSpPr/>
          <p:nvPr/>
        </p:nvCxnSpPr>
        <p:spPr>
          <a:xfrm>
            <a:off x="4652360" y="1802433"/>
            <a:ext cx="1647831" cy="12961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CaixaDeTexto 7"/>
          <p:cNvSpPr txBox="1"/>
          <p:nvPr/>
        </p:nvSpPr>
        <p:spPr>
          <a:xfrm>
            <a:off x="539552" y="3194392"/>
            <a:ext cx="3528392"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000" b="1" dirty="0"/>
              <a:t>Aim to promote Sports with ethical values, based on Fair Play. A fair, loyal, “clean” and respectful Sport. It seeks to combat the problematics associated to sport (violence, doping, corruption, etc.)</a:t>
            </a:r>
            <a:endParaRPr lang="pt-PT" sz="2000" b="1" dirty="0"/>
          </a:p>
        </p:txBody>
      </p:sp>
      <p:sp>
        <p:nvSpPr>
          <p:cNvPr id="9" name="CaixaDeTexto 8"/>
          <p:cNvSpPr txBox="1"/>
          <p:nvPr/>
        </p:nvSpPr>
        <p:spPr>
          <a:xfrm>
            <a:off x="4355975" y="3144451"/>
            <a:ext cx="4012643"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b="1" dirty="0"/>
              <a:t>NPES defends that through sports, its possible to experience and assimilate Principles and Values that, properly framed, help to build character and improve soft skills. Those are extendable to all other dimensions of life (school, work, family, community).</a:t>
            </a:r>
            <a:endParaRPr lang="pt-PT" sz="2000" b="1" dirty="0"/>
          </a:p>
        </p:txBody>
      </p:sp>
      <p:pic>
        <p:nvPicPr>
          <p:cNvPr id="10" name="Imagem 5" descr="logo PNED_ofi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87295"/>
            <a:ext cx="2160240" cy="89343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6" descr="logo IPDJ_ofici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977" y="188640"/>
            <a:ext cx="689077" cy="91877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descr="logo-me-20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2111" y="181102"/>
            <a:ext cx="2204385" cy="746099"/>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051719" y="6047665"/>
            <a:ext cx="5422125" cy="461665"/>
          </a:xfrm>
          <a:prstGeom prst="rect">
            <a:avLst/>
          </a:prstGeom>
          <a:noFill/>
        </p:spPr>
        <p:txBody>
          <a:bodyPr wrap="none" rtlCol="0">
            <a:spAutoFit/>
          </a:bodyPr>
          <a:lstStyle/>
          <a:p>
            <a:r>
              <a:rPr lang="en-US" sz="2400" b="1" dirty="0"/>
              <a:t>In Sports as in Life… .. In Life as in Sports!</a:t>
            </a:r>
            <a:endParaRPr lang="pt-PT" sz="2400" b="1" dirty="0"/>
          </a:p>
        </p:txBody>
      </p:sp>
      <p:pic>
        <p:nvPicPr>
          <p:cNvPr id="7" name="Imagem 6" descr="Uma imagem com alimentação&#10;&#10;Descrição gerada automaticamente">
            <a:extLst>
              <a:ext uri="{FF2B5EF4-FFF2-40B4-BE49-F238E27FC236}">
                <a16:creationId xmlns:a16="http://schemas.microsoft.com/office/drawing/2014/main" id="{E7DB3EA6-CD6C-4761-9F1A-35DA105847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7956" y="220879"/>
            <a:ext cx="2447925" cy="790575"/>
          </a:xfrm>
          <a:prstGeom prst="rect">
            <a:avLst/>
          </a:prstGeom>
        </p:spPr>
      </p:pic>
    </p:spTree>
    <p:extLst>
      <p:ext uri="{BB962C8B-B14F-4D97-AF65-F5344CB8AC3E}">
        <p14:creationId xmlns:p14="http://schemas.microsoft.com/office/powerpoint/2010/main" val="176898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NED\Comunicação e imagem PNED\Instrumentos de Comunicação PNED\fun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97" y="-9473"/>
            <a:ext cx="916070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549A001A-2F67-4BA5-B204-EF6D0DC2D005}"/>
              </a:ext>
            </a:extLst>
          </p:cNvPr>
          <p:cNvSpPr/>
          <p:nvPr/>
        </p:nvSpPr>
        <p:spPr>
          <a:xfrm>
            <a:off x="244739" y="3455233"/>
            <a:ext cx="2383217" cy="400110"/>
          </a:xfrm>
          <a:prstGeom prst="rect">
            <a:avLst/>
          </a:prstGeom>
        </p:spPr>
        <p:txBody>
          <a:bodyPr wrap="none">
            <a:spAutoFit/>
          </a:bodyPr>
          <a:lstStyle/>
          <a:p>
            <a:r>
              <a:rPr lang="pt-PT" sz="2000" b="1" u="sng" dirty="0">
                <a:effectLst>
                  <a:outerShdw blurRad="38100" dist="38100" dir="2700000" algn="tl">
                    <a:srgbClr val="000000">
                      <a:alpha val="43137"/>
                    </a:srgbClr>
                  </a:outerShdw>
                </a:effectLst>
              </a:rPr>
              <a:t>Training &amp; </a:t>
            </a:r>
            <a:r>
              <a:rPr lang="pt-PT" sz="2000" b="1" u="sng" dirty="0" err="1">
                <a:effectLst>
                  <a:outerShdw blurRad="38100" dist="38100" dir="2700000" algn="tl">
                    <a:srgbClr val="000000">
                      <a:alpha val="43137"/>
                    </a:srgbClr>
                  </a:outerShdw>
                </a:effectLst>
              </a:rPr>
              <a:t>Education</a:t>
            </a:r>
            <a:endParaRPr lang="pt-PT" sz="2000" dirty="0"/>
          </a:p>
        </p:txBody>
      </p:sp>
      <p:sp>
        <p:nvSpPr>
          <p:cNvPr id="7" name="Retângulo 6">
            <a:extLst>
              <a:ext uri="{FF2B5EF4-FFF2-40B4-BE49-F238E27FC236}">
                <a16:creationId xmlns:a16="http://schemas.microsoft.com/office/drawing/2014/main" id="{E2F338EB-CD17-46E9-9122-BBF2CE045418}"/>
              </a:ext>
            </a:extLst>
          </p:cNvPr>
          <p:cNvSpPr/>
          <p:nvPr/>
        </p:nvSpPr>
        <p:spPr>
          <a:xfrm>
            <a:off x="124727" y="6066983"/>
            <a:ext cx="5310336" cy="400110"/>
          </a:xfrm>
          <a:prstGeom prst="rect">
            <a:avLst/>
          </a:prstGeom>
        </p:spPr>
        <p:txBody>
          <a:bodyPr wrap="square">
            <a:spAutoFit/>
          </a:bodyPr>
          <a:lstStyle/>
          <a:p>
            <a:r>
              <a:rPr lang="en-US" sz="2000" b="1" u="sng" strike="noStrike" baseline="0" dirty="0">
                <a:effectLst>
                  <a:outerShdw blurRad="38100" dist="38100" dir="2700000" algn="tl">
                    <a:srgbClr val="000000">
                      <a:alpha val="43137"/>
                    </a:srgbClr>
                  </a:outerShdw>
                </a:effectLst>
                <a:latin typeface="+mj-lt"/>
              </a:rPr>
              <a:t>Publications, Research and Digital Platforms</a:t>
            </a:r>
            <a:endParaRPr lang="pt-PT" sz="2000" b="1" u="sng" dirty="0">
              <a:effectLst>
                <a:outerShdw blurRad="38100" dist="38100" dir="2700000" algn="tl">
                  <a:srgbClr val="000000">
                    <a:alpha val="43137"/>
                  </a:srgbClr>
                </a:outerShdw>
              </a:effectLst>
              <a:latin typeface="+mj-lt"/>
            </a:endParaRPr>
          </a:p>
        </p:txBody>
      </p:sp>
      <p:sp>
        <p:nvSpPr>
          <p:cNvPr id="9" name="Retângulo 8">
            <a:extLst>
              <a:ext uri="{FF2B5EF4-FFF2-40B4-BE49-F238E27FC236}">
                <a16:creationId xmlns:a16="http://schemas.microsoft.com/office/drawing/2014/main" id="{C5B22B95-C03C-4F27-A1E5-8AA17C8CA3E7}"/>
              </a:ext>
            </a:extLst>
          </p:cNvPr>
          <p:cNvSpPr/>
          <p:nvPr/>
        </p:nvSpPr>
        <p:spPr>
          <a:xfrm>
            <a:off x="3051077" y="4561053"/>
            <a:ext cx="2646687" cy="400110"/>
          </a:xfrm>
          <a:prstGeom prst="rect">
            <a:avLst/>
          </a:prstGeom>
        </p:spPr>
        <p:txBody>
          <a:bodyPr wrap="none">
            <a:spAutoFit/>
          </a:bodyPr>
          <a:lstStyle/>
          <a:p>
            <a:r>
              <a:rPr lang="pt-PT" sz="2000" b="1" u="sng" dirty="0">
                <a:effectLst>
                  <a:outerShdw blurRad="38100" dist="38100" dir="2700000" algn="tl">
                    <a:srgbClr val="000000">
                      <a:alpha val="43137"/>
                    </a:srgbClr>
                  </a:outerShdw>
                </a:effectLst>
              </a:rPr>
              <a:t>Sport </a:t>
            </a:r>
            <a:r>
              <a:rPr lang="pt-PT" sz="2000" b="1" u="sng" dirty="0" err="1">
                <a:effectLst>
                  <a:outerShdw blurRad="38100" dist="38100" dir="2700000" algn="tl">
                    <a:srgbClr val="000000">
                      <a:alpha val="43137"/>
                    </a:srgbClr>
                  </a:outerShdw>
                </a:effectLst>
              </a:rPr>
              <a:t>Pratices</a:t>
            </a:r>
            <a:r>
              <a:rPr lang="pt-PT" sz="2000" b="1" u="sng" dirty="0">
                <a:effectLst>
                  <a:outerShdw blurRad="38100" dist="38100" dir="2700000" algn="tl">
                    <a:srgbClr val="000000">
                      <a:alpha val="43137"/>
                    </a:srgbClr>
                  </a:outerShdw>
                </a:effectLst>
              </a:rPr>
              <a:t> &amp; </a:t>
            </a:r>
            <a:r>
              <a:rPr lang="pt-PT" sz="2000" b="1" u="sng" dirty="0" err="1">
                <a:effectLst>
                  <a:outerShdw blurRad="38100" dist="38100" dir="2700000" algn="tl">
                    <a:srgbClr val="000000">
                      <a:alpha val="43137"/>
                    </a:srgbClr>
                  </a:outerShdw>
                </a:effectLst>
              </a:rPr>
              <a:t>Events</a:t>
            </a:r>
            <a:endParaRPr lang="pt-PT" sz="2000" dirty="0"/>
          </a:p>
        </p:txBody>
      </p:sp>
      <p:sp>
        <p:nvSpPr>
          <p:cNvPr id="11" name="Retângulo 10">
            <a:extLst>
              <a:ext uri="{FF2B5EF4-FFF2-40B4-BE49-F238E27FC236}">
                <a16:creationId xmlns:a16="http://schemas.microsoft.com/office/drawing/2014/main" id="{DA360CF1-127C-4A4B-8995-96EF6960BD52}"/>
              </a:ext>
            </a:extLst>
          </p:cNvPr>
          <p:cNvSpPr/>
          <p:nvPr/>
        </p:nvSpPr>
        <p:spPr>
          <a:xfrm>
            <a:off x="7158384" y="3510011"/>
            <a:ext cx="1345240" cy="1785104"/>
          </a:xfrm>
          <a:prstGeom prst="rect">
            <a:avLst/>
          </a:prstGeom>
        </p:spPr>
        <p:txBody>
          <a:bodyPr wrap="square">
            <a:spAutoFit/>
          </a:bodyPr>
          <a:lstStyle/>
          <a:p>
            <a:r>
              <a:rPr lang="en-GB" sz="2000" b="1" u="sng" dirty="0">
                <a:effectLst>
                  <a:outerShdw blurRad="38100" dist="38100" dir="2700000" algn="tl">
                    <a:srgbClr val="000000">
                      <a:alpha val="43137"/>
                    </a:srgbClr>
                  </a:outerShdw>
                </a:effectLst>
              </a:rPr>
              <a:t>Contests</a:t>
            </a:r>
          </a:p>
          <a:p>
            <a:r>
              <a:rPr lang="en-GB" dirty="0"/>
              <a:t>(secondary </a:t>
            </a:r>
            <a:r>
              <a:rPr lang="en-GB" dirty="0" err="1"/>
              <a:t>schoo</a:t>
            </a:r>
            <a:r>
              <a:rPr lang="en-GB" dirty="0"/>
              <a:t>; media; university; prisons </a:t>
            </a:r>
          </a:p>
        </p:txBody>
      </p:sp>
      <p:sp>
        <p:nvSpPr>
          <p:cNvPr id="12" name="Retângulo 11">
            <a:extLst>
              <a:ext uri="{FF2B5EF4-FFF2-40B4-BE49-F238E27FC236}">
                <a16:creationId xmlns:a16="http://schemas.microsoft.com/office/drawing/2014/main" id="{A6B7A33D-F5DC-43BE-8664-09E8AA78EDA5}"/>
              </a:ext>
            </a:extLst>
          </p:cNvPr>
          <p:cNvSpPr/>
          <p:nvPr/>
        </p:nvSpPr>
        <p:spPr>
          <a:xfrm>
            <a:off x="6936731" y="5517232"/>
            <a:ext cx="1345240" cy="400110"/>
          </a:xfrm>
          <a:prstGeom prst="rect">
            <a:avLst/>
          </a:prstGeom>
        </p:spPr>
        <p:txBody>
          <a:bodyPr wrap="none">
            <a:spAutoFit/>
          </a:bodyPr>
          <a:lstStyle/>
          <a:p>
            <a:r>
              <a:rPr lang="pt-PT" sz="2000" b="1" u="sng" dirty="0" err="1">
                <a:effectLst>
                  <a:outerShdw blurRad="38100" dist="38100" dir="2700000" algn="tl">
                    <a:srgbClr val="000000">
                      <a:alpha val="43137"/>
                    </a:srgbClr>
                  </a:outerShdw>
                </a:effectLst>
              </a:rPr>
              <a:t>Campaigns</a:t>
            </a:r>
            <a:endParaRPr lang="pt-PT" sz="2000" dirty="0"/>
          </a:p>
        </p:txBody>
      </p:sp>
      <p:sp>
        <p:nvSpPr>
          <p:cNvPr id="10" name="CaixaDeTexto 9">
            <a:extLst>
              <a:ext uri="{FF2B5EF4-FFF2-40B4-BE49-F238E27FC236}">
                <a16:creationId xmlns:a16="http://schemas.microsoft.com/office/drawing/2014/main" id="{21A178A4-5D20-4134-820B-83033CC0D75B}"/>
              </a:ext>
            </a:extLst>
          </p:cNvPr>
          <p:cNvSpPr txBox="1"/>
          <p:nvPr/>
        </p:nvSpPr>
        <p:spPr>
          <a:xfrm>
            <a:off x="2987824" y="2428454"/>
            <a:ext cx="3013153" cy="461665"/>
          </a:xfrm>
          <a:prstGeom prst="rect">
            <a:avLst/>
          </a:prstGeom>
          <a:noFill/>
          <a:ln>
            <a:solidFill>
              <a:schemeClr val="tx1"/>
            </a:solidFill>
          </a:ln>
        </p:spPr>
        <p:txBody>
          <a:bodyPr wrap="square">
            <a:spAutoFit/>
          </a:bodyPr>
          <a:lstStyle/>
          <a:p>
            <a:r>
              <a:rPr lang="en-GB" sz="2400" b="1" i="0" u="none" strike="noStrike" baseline="0">
                <a:latin typeface="+mj-lt"/>
              </a:rPr>
              <a:t>NPES Strategical Axes</a:t>
            </a:r>
            <a:endParaRPr lang="en-GB" sz="2400" b="1">
              <a:latin typeface="+mj-lt"/>
            </a:endParaRPr>
          </a:p>
        </p:txBody>
      </p:sp>
      <p:pic>
        <p:nvPicPr>
          <p:cNvPr id="3" name="Imagem 5" descr="logo PNED_oficial">
            <a:extLst>
              <a:ext uri="{FF2B5EF4-FFF2-40B4-BE49-F238E27FC236}">
                <a16:creationId xmlns:a16="http://schemas.microsoft.com/office/drawing/2014/main" id="{9FD40873-34D0-4A38-9518-9430708540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87295"/>
            <a:ext cx="2160240" cy="89343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6" descr="logo IPDJ_oficial">
            <a:extLst>
              <a:ext uri="{FF2B5EF4-FFF2-40B4-BE49-F238E27FC236}">
                <a16:creationId xmlns:a16="http://schemas.microsoft.com/office/drawing/2014/main" id="{1B305857-11AD-46D7-AED5-3E70568B0A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977" y="188640"/>
            <a:ext cx="689077" cy="9187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descr="logo-me-2016png">
            <a:extLst>
              <a:ext uri="{FF2B5EF4-FFF2-40B4-BE49-F238E27FC236}">
                <a16:creationId xmlns:a16="http://schemas.microsoft.com/office/drawing/2014/main" id="{09A3F689-F1CF-40DD-B4A0-B1F15A7B0A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2111" y="181102"/>
            <a:ext cx="2204385" cy="74609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descr="Uma imagem com alimentação&#10;&#10;Descrição gerada automaticamente">
            <a:extLst>
              <a:ext uri="{FF2B5EF4-FFF2-40B4-BE49-F238E27FC236}">
                <a16:creationId xmlns:a16="http://schemas.microsoft.com/office/drawing/2014/main" id="{6FFAB6F6-E4FB-4600-B473-D887FF9745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7956" y="220879"/>
            <a:ext cx="2447925" cy="790575"/>
          </a:xfrm>
          <a:prstGeom prst="rect">
            <a:avLst/>
          </a:prstGeom>
        </p:spPr>
      </p:pic>
      <p:sp>
        <p:nvSpPr>
          <p:cNvPr id="18" name="CaixaDeTexto 17">
            <a:extLst>
              <a:ext uri="{FF2B5EF4-FFF2-40B4-BE49-F238E27FC236}">
                <a16:creationId xmlns:a16="http://schemas.microsoft.com/office/drawing/2014/main" id="{6A84212B-ABAC-4547-B9D7-1C173AB24659}"/>
              </a:ext>
            </a:extLst>
          </p:cNvPr>
          <p:cNvSpPr txBox="1"/>
          <p:nvPr/>
        </p:nvSpPr>
        <p:spPr>
          <a:xfrm>
            <a:off x="1531027" y="1539470"/>
            <a:ext cx="2497735" cy="369332"/>
          </a:xfrm>
          <a:prstGeom prst="rect">
            <a:avLst/>
          </a:prstGeom>
          <a:noFill/>
          <a:ln>
            <a:solidFill>
              <a:srgbClr val="FF0000"/>
            </a:solidFill>
          </a:ln>
        </p:spPr>
        <p:txBody>
          <a:bodyPr wrap="none" rtlCol="0">
            <a:spAutoFit/>
          </a:bodyPr>
          <a:lstStyle/>
          <a:p>
            <a:r>
              <a:rPr lang="pt-PT" b="1" dirty="0"/>
              <a:t>PREVENTIVE APPROACH</a:t>
            </a:r>
          </a:p>
        </p:txBody>
      </p:sp>
      <p:sp>
        <p:nvSpPr>
          <p:cNvPr id="20" name="CaixaDeTexto 19">
            <a:extLst>
              <a:ext uri="{FF2B5EF4-FFF2-40B4-BE49-F238E27FC236}">
                <a16:creationId xmlns:a16="http://schemas.microsoft.com/office/drawing/2014/main" id="{D776EDF7-3D75-4D52-A1D7-97446689C272}"/>
              </a:ext>
            </a:extLst>
          </p:cNvPr>
          <p:cNvSpPr txBox="1"/>
          <p:nvPr/>
        </p:nvSpPr>
        <p:spPr>
          <a:xfrm>
            <a:off x="4576676" y="1564346"/>
            <a:ext cx="3311740" cy="338554"/>
          </a:xfrm>
          <a:prstGeom prst="rect">
            <a:avLst/>
          </a:prstGeom>
          <a:noFill/>
          <a:ln>
            <a:solidFill>
              <a:srgbClr val="FF0000"/>
            </a:solidFill>
          </a:ln>
        </p:spPr>
        <p:txBody>
          <a:bodyPr wrap="none" rtlCol="0">
            <a:spAutoFit/>
          </a:bodyPr>
          <a:lstStyle/>
          <a:p>
            <a:r>
              <a:rPr lang="pt-PT" sz="1600" b="1" dirty="0"/>
              <a:t>EDUCATIONAL DIMENSON OF SPORT</a:t>
            </a:r>
          </a:p>
        </p:txBody>
      </p:sp>
    </p:spTree>
    <p:extLst>
      <p:ext uri="{BB962C8B-B14F-4D97-AF65-F5344CB8AC3E}">
        <p14:creationId xmlns:p14="http://schemas.microsoft.com/office/powerpoint/2010/main" val="116941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P spid="10"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NED\Comunicação e imagem PNED\Instrumentos de Comunicação PNED\fun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07" y="0"/>
            <a:ext cx="916070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64924" y="1386968"/>
            <a:ext cx="8568952" cy="2215991"/>
          </a:xfrm>
          <a:prstGeom prst="rect">
            <a:avLst/>
          </a:prstGeom>
          <a:noFill/>
        </p:spPr>
        <p:txBody>
          <a:bodyPr wrap="square" rtlCol="0">
            <a:spAutoFit/>
          </a:bodyPr>
          <a:lstStyle/>
          <a:p>
            <a:pPr algn="just"/>
            <a:r>
              <a:rPr lang="pt-PT" sz="2000" b="1" u="sng" dirty="0">
                <a:effectLst>
                  <a:outerShdw blurRad="38100" dist="38100" dir="2700000" algn="tl">
                    <a:srgbClr val="000000">
                      <a:alpha val="43137"/>
                    </a:srgbClr>
                  </a:outerShdw>
                </a:effectLst>
              </a:rPr>
              <a:t>Training &amp; </a:t>
            </a:r>
            <a:r>
              <a:rPr lang="pt-PT" sz="2000" b="1" u="sng" dirty="0" err="1">
                <a:effectLst>
                  <a:outerShdw blurRad="38100" dist="38100" dir="2700000" algn="tl">
                    <a:srgbClr val="000000">
                      <a:alpha val="43137"/>
                    </a:srgbClr>
                  </a:outerShdw>
                </a:effectLst>
              </a:rPr>
              <a:t>Education</a:t>
            </a:r>
            <a:r>
              <a:rPr lang="pt-PT" sz="2000" b="1" u="sng" dirty="0">
                <a:effectLst>
                  <a:outerShdw blurRad="38100" dist="38100" dir="2700000" algn="tl">
                    <a:srgbClr val="000000">
                      <a:alpha val="43137"/>
                    </a:srgbClr>
                  </a:outerShdw>
                </a:effectLst>
              </a:rPr>
              <a:t> </a:t>
            </a:r>
          </a:p>
          <a:p>
            <a:pPr algn="just"/>
            <a:endParaRPr lang="pt-PT" b="1" u="sng" dirty="0">
              <a:effectLst>
                <a:outerShdw blurRad="38100" dist="38100" dir="2700000" algn="tl">
                  <a:srgbClr val="000000">
                    <a:alpha val="43137"/>
                  </a:srgbClr>
                </a:outerShdw>
              </a:effectLst>
            </a:endParaRPr>
          </a:p>
          <a:p>
            <a:pPr algn="just"/>
            <a:r>
              <a:rPr lang="en-US" sz="2000" b="0" i="0" u="none" strike="noStrike" baseline="0" dirty="0"/>
              <a:t>Inclusion of the Ethics in Sport topic at various levels of training, particularly in </a:t>
            </a:r>
            <a:r>
              <a:rPr lang="en-US" sz="2000" b="1" i="0" u="none" strike="noStrike" baseline="0" dirty="0"/>
              <a:t>specialized training for teachers </a:t>
            </a:r>
            <a:r>
              <a:rPr lang="en-US" sz="2000" b="0" i="0" u="none" strike="noStrike" baseline="0" dirty="0"/>
              <a:t>of primary and secondary education, and in </a:t>
            </a:r>
            <a:r>
              <a:rPr lang="en-US" sz="2000" b="1" i="0" u="none" strike="noStrike" baseline="0" dirty="0"/>
              <a:t>specialized training of several sports agents </a:t>
            </a:r>
            <a:r>
              <a:rPr lang="en-US" sz="2000" b="0" i="0" u="none" strike="noStrike" baseline="0" dirty="0"/>
              <a:t>(</a:t>
            </a:r>
            <a:r>
              <a:rPr lang="en-US" sz="2000" b="1" i="0" u="none" strike="noStrike" baseline="0" dirty="0"/>
              <a:t>sports directors and coaches</a:t>
            </a:r>
            <a:r>
              <a:rPr lang="en-US" sz="2000" b="0" i="0" u="none" strike="noStrike" baseline="0" dirty="0"/>
              <a:t>). Development of </a:t>
            </a:r>
            <a:r>
              <a:rPr lang="en-US" sz="2000" b="1" i="0" u="none" strike="noStrike" baseline="0" dirty="0"/>
              <a:t>awareness sessions </a:t>
            </a:r>
            <a:r>
              <a:rPr lang="en-US" sz="2000" b="0" i="0" u="none" strike="noStrike" baseline="0" dirty="0"/>
              <a:t>about the Ethics in Sport theme in </a:t>
            </a:r>
            <a:r>
              <a:rPr lang="en-US" sz="2000" b="1" i="0" u="none" strike="noStrike" baseline="0" dirty="0"/>
              <a:t>schools</a:t>
            </a:r>
            <a:r>
              <a:rPr lang="en-US" sz="2000" b="0" i="0" u="none" strike="noStrike" baseline="0" dirty="0"/>
              <a:t>, </a:t>
            </a:r>
            <a:r>
              <a:rPr lang="en-US" sz="2000" b="1" i="0" u="none" strike="noStrike" baseline="0" dirty="0"/>
              <a:t>sport clubs </a:t>
            </a:r>
            <a:r>
              <a:rPr lang="en-US" sz="2000" b="0" i="0" u="none" strike="noStrike" baseline="0" dirty="0"/>
              <a:t>and other entities, with </a:t>
            </a:r>
            <a:r>
              <a:rPr lang="en-US" sz="2000" b="1" i="0" u="none" strike="noStrike" baseline="0" dirty="0"/>
              <a:t>children, young people and parent</a:t>
            </a:r>
            <a:r>
              <a:rPr lang="en-US" sz="2000" b="0" i="0" u="none" strike="noStrike" baseline="0" dirty="0"/>
              <a:t>s.</a:t>
            </a:r>
            <a:endParaRPr lang="pt-PT" sz="2000" dirty="0"/>
          </a:p>
        </p:txBody>
      </p:sp>
      <p:pic>
        <p:nvPicPr>
          <p:cNvPr id="14" name="Imagem 5" descr="logo PNED_ofi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87295"/>
            <a:ext cx="2160240" cy="893433"/>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m 6" descr="logo IPDJ_ofici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977" y="188640"/>
            <a:ext cx="689077" cy="91877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m 15" descr="logo-me-20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2111" y="181102"/>
            <a:ext cx="2204385" cy="74609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rotWithShape="1">
          <a:blip r:embed="rId6"/>
          <a:srcRect l="15350" t="55880" r="37925" b="28160"/>
          <a:stretch/>
        </p:blipFill>
        <p:spPr>
          <a:xfrm>
            <a:off x="35496" y="4281228"/>
            <a:ext cx="8892988" cy="1898503"/>
          </a:xfrm>
          <a:prstGeom prst="rect">
            <a:avLst/>
          </a:prstGeom>
        </p:spPr>
      </p:pic>
      <p:pic>
        <p:nvPicPr>
          <p:cNvPr id="6" name="Imagem 5" descr="Uma imagem com alimentação&#10;&#10;Descrição gerada automaticamente">
            <a:extLst>
              <a:ext uri="{FF2B5EF4-FFF2-40B4-BE49-F238E27FC236}">
                <a16:creationId xmlns:a16="http://schemas.microsoft.com/office/drawing/2014/main" id="{9B14DA17-06A7-4ABC-96CF-28B53B9B9B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7956" y="220879"/>
            <a:ext cx="2447925" cy="790575"/>
          </a:xfrm>
          <a:prstGeom prst="rect">
            <a:avLst/>
          </a:prstGeom>
        </p:spPr>
      </p:pic>
    </p:spTree>
    <p:extLst>
      <p:ext uri="{BB962C8B-B14F-4D97-AF65-F5344CB8AC3E}">
        <p14:creationId xmlns:p14="http://schemas.microsoft.com/office/powerpoint/2010/main" val="226805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NED\Comunicação e imagem PNED\Instrumentos de Comunicação PNED\fun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07" y="0"/>
            <a:ext cx="916070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3547031" y="987651"/>
            <a:ext cx="1430532" cy="461665"/>
          </a:xfrm>
          <a:prstGeom prst="rect">
            <a:avLst/>
          </a:prstGeom>
          <a:noFill/>
        </p:spPr>
        <p:txBody>
          <a:bodyPr wrap="square" rtlCol="0">
            <a:spAutoFit/>
          </a:bodyPr>
          <a:lstStyle/>
          <a:p>
            <a:pPr algn="just"/>
            <a:r>
              <a:rPr lang="pt-PT" sz="2400" b="1" u="sng" dirty="0" err="1">
                <a:effectLst>
                  <a:outerShdw blurRad="38100" dist="38100" dir="2700000" algn="tl">
                    <a:srgbClr val="000000">
                      <a:alpha val="43137"/>
                    </a:srgbClr>
                  </a:outerShdw>
                </a:effectLst>
              </a:rPr>
              <a:t>Violence</a:t>
            </a:r>
            <a:endParaRPr lang="pt-PT" sz="2400" b="1" u="sng" dirty="0">
              <a:effectLst>
                <a:outerShdw blurRad="38100" dist="38100" dir="2700000" algn="tl">
                  <a:srgbClr val="000000">
                    <a:alpha val="43137"/>
                  </a:srgbClr>
                </a:outerShdw>
              </a:effectLst>
            </a:endParaRPr>
          </a:p>
        </p:txBody>
      </p:sp>
      <p:pic>
        <p:nvPicPr>
          <p:cNvPr id="14" name="Imagem 5" descr="logo PNED_ofi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87295"/>
            <a:ext cx="2160240" cy="893433"/>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m 6" descr="logo IPDJ_ofici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977" y="188640"/>
            <a:ext cx="689077" cy="91877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m 15" descr="logo-me-20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2111" y="181102"/>
            <a:ext cx="2204385" cy="746099"/>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54200A16-4BF7-4521-8FF1-7C7E928CC180}"/>
              </a:ext>
            </a:extLst>
          </p:cNvPr>
          <p:cNvSpPr txBox="1"/>
          <p:nvPr/>
        </p:nvSpPr>
        <p:spPr>
          <a:xfrm>
            <a:off x="1193" y="1452820"/>
            <a:ext cx="9001000" cy="5632311"/>
          </a:xfrm>
          <a:prstGeom prst="rect">
            <a:avLst/>
          </a:prstGeom>
          <a:noFill/>
        </p:spPr>
        <p:txBody>
          <a:bodyPr wrap="square" rtlCol="0">
            <a:spAutoFit/>
          </a:bodyPr>
          <a:lstStyle/>
          <a:p>
            <a:pPr algn="just"/>
            <a:r>
              <a:rPr lang="en-GB" dirty="0"/>
              <a:t>-   This subject is approached in all the training and awareness sessions, naturally adapted to the different target groups.</a:t>
            </a:r>
          </a:p>
          <a:p>
            <a:pPr algn="just"/>
            <a:endParaRPr lang="en-GB" dirty="0"/>
          </a:p>
          <a:p>
            <a:pPr marL="285750" indent="-285750" algn="just">
              <a:buFontTx/>
              <a:buChar char="-"/>
            </a:pPr>
            <a:r>
              <a:rPr lang="en-GB" dirty="0"/>
              <a:t>All types of violence – verbal, emotional and physical are approached.</a:t>
            </a:r>
          </a:p>
          <a:p>
            <a:pPr marL="285750" indent="-285750" algn="just">
              <a:buFontTx/>
              <a:buChar char="-"/>
            </a:pPr>
            <a:endParaRPr lang="en-GB" dirty="0"/>
          </a:p>
          <a:p>
            <a:pPr marL="285750" indent="-285750" algn="just">
              <a:buFontTx/>
              <a:buChar char="-"/>
            </a:pPr>
            <a:r>
              <a:rPr lang="en-GB" dirty="0"/>
              <a:t>NPES is a promoter of a campaign against Bullying in sport – RED CARD to Bullying. This campaign has made way to a project – Sport without Bullying- where NPES is promoter in a partnership with a University (Faculty of Human Motricity).</a:t>
            </a:r>
          </a:p>
          <a:p>
            <a:pPr algn="just"/>
            <a:endParaRPr lang="en-GB" dirty="0"/>
          </a:p>
          <a:p>
            <a:pPr marL="285750" indent="-285750" algn="just">
              <a:buFontTx/>
              <a:buChar char="-"/>
            </a:pPr>
            <a:r>
              <a:rPr lang="en-GB" dirty="0"/>
              <a:t>Production and distribution of a flyer related to Bullying in sport . (bullying is several times the first step to other types of violence)</a:t>
            </a:r>
          </a:p>
          <a:p>
            <a:pPr marL="285750" indent="-285750" algn="just">
              <a:buFontTx/>
              <a:buChar char="-"/>
            </a:pPr>
            <a:endParaRPr lang="en-GB" dirty="0"/>
          </a:p>
          <a:p>
            <a:pPr marL="285750" indent="-285750" algn="just">
              <a:buFontTx/>
              <a:buChar char="-"/>
            </a:pPr>
            <a:r>
              <a:rPr lang="en-GB" dirty="0"/>
              <a:t>NPES is a partner of a campaign against violence in sport. This campaign is promoted directly by the Portuguese government – ZERO Violence. Most of the resources and contents available in the ZERO Violence website are from NPES.</a:t>
            </a:r>
          </a:p>
          <a:p>
            <a:pPr marL="285750" indent="-285750" algn="just">
              <a:buFontTx/>
              <a:buChar char="-"/>
            </a:pPr>
            <a:endParaRPr lang="en-GB" dirty="0"/>
          </a:p>
          <a:p>
            <a:pPr marL="285750" indent="-285750" algn="just">
              <a:buFontTx/>
              <a:buChar char="-"/>
            </a:pPr>
            <a:r>
              <a:rPr lang="en-GB" dirty="0"/>
              <a:t>Articulation with the recent Prevention and combat to violence in sport Authority (APCVD), where NPES will promote training and awareness sessions in clubs punished/sanctioned by violence cases.</a:t>
            </a:r>
          </a:p>
          <a:p>
            <a:pPr marL="285750" indent="-285750" algn="just">
              <a:buFontTx/>
              <a:buChar char="-"/>
            </a:pPr>
            <a:endParaRPr lang="en-GB" dirty="0"/>
          </a:p>
        </p:txBody>
      </p:sp>
      <p:pic>
        <p:nvPicPr>
          <p:cNvPr id="4" name="Imagem 3" descr="Uma imagem com alimentação&#10;&#10;Descrição gerada automaticamente">
            <a:extLst>
              <a:ext uri="{FF2B5EF4-FFF2-40B4-BE49-F238E27FC236}">
                <a16:creationId xmlns:a16="http://schemas.microsoft.com/office/drawing/2014/main" id="{41FC0629-61C7-4BA6-A08E-ABD9E51F97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7956" y="220879"/>
            <a:ext cx="2447925" cy="790575"/>
          </a:xfrm>
          <a:prstGeom prst="rect">
            <a:avLst/>
          </a:prstGeom>
        </p:spPr>
      </p:pic>
    </p:spTree>
    <p:extLst>
      <p:ext uri="{BB962C8B-B14F-4D97-AF65-F5344CB8AC3E}">
        <p14:creationId xmlns:p14="http://schemas.microsoft.com/office/powerpoint/2010/main" val="350203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BD78D6E-1A17-419F-8B4D-33AB81181407}"/>
              </a:ext>
            </a:extLst>
          </p:cNvPr>
          <p:cNvPicPr>
            <a:picLocks noChangeAspect="1"/>
          </p:cNvPicPr>
          <p:nvPr/>
        </p:nvPicPr>
        <p:blipFill>
          <a:blip r:embed="rId2"/>
          <a:stretch>
            <a:fillRect/>
          </a:stretch>
        </p:blipFill>
        <p:spPr>
          <a:xfrm>
            <a:off x="0" y="-28394"/>
            <a:ext cx="4572000" cy="3206607"/>
          </a:xfrm>
          <a:prstGeom prst="rect">
            <a:avLst/>
          </a:prstGeom>
        </p:spPr>
      </p:pic>
      <p:pic>
        <p:nvPicPr>
          <p:cNvPr id="3" name="Imagem 2">
            <a:extLst>
              <a:ext uri="{FF2B5EF4-FFF2-40B4-BE49-F238E27FC236}">
                <a16:creationId xmlns:a16="http://schemas.microsoft.com/office/drawing/2014/main" id="{02A2AB9F-5597-4A42-8AFC-46408703F0AD}"/>
              </a:ext>
            </a:extLst>
          </p:cNvPr>
          <p:cNvPicPr>
            <a:picLocks noChangeAspect="1"/>
          </p:cNvPicPr>
          <p:nvPr/>
        </p:nvPicPr>
        <p:blipFill>
          <a:blip r:embed="rId3"/>
          <a:stretch>
            <a:fillRect/>
          </a:stretch>
        </p:blipFill>
        <p:spPr>
          <a:xfrm>
            <a:off x="4588707" y="-31337"/>
            <a:ext cx="4555293" cy="3219765"/>
          </a:xfrm>
          <a:prstGeom prst="rect">
            <a:avLst/>
          </a:prstGeom>
        </p:spPr>
      </p:pic>
      <p:pic>
        <p:nvPicPr>
          <p:cNvPr id="7" name="Imagem 6">
            <a:extLst>
              <a:ext uri="{FF2B5EF4-FFF2-40B4-BE49-F238E27FC236}">
                <a16:creationId xmlns:a16="http://schemas.microsoft.com/office/drawing/2014/main" id="{1A671A1C-7C3A-499E-87E1-5C2FA5B66B8C}"/>
              </a:ext>
            </a:extLst>
          </p:cNvPr>
          <p:cNvPicPr>
            <a:picLocks noChangeAspect="1"/>
          </p:cNvPicPr>
          <p:nvPr/>
        </p:nvPicPr>
        <p:blipFill rotWithShape="1">
          <a:blip r:embed="rId4"/>
          <a:srcRect t="16384" b="5178"/>
          <a:stretch/>
        </p:blipFill>
        <p:spPr>
          <a:xfrm>
            <a:off x="0" y="3149637"/>
            <a:ext cx="9144000" cy="3349246"/>
          </a:xfrm>
          <a:prstGeom prst="rect">
            <a:avLst/>
          </a:prstGeom>
        </p:spPr>
      </p:pic>
      <p:sp>
        <p:nvSpPr>
          <p:cNvPr id="13" name="CaixaDeTexto 12">
            <a:extLst>
              <a:ext uri="{FF2B5EF4-FFF2-40B4-BE49-F238E27FC236}">
                <a16:creationId xmlns:a16="http://schemas.microsoft.com/office/drawing/2014/main" id="{BBC17A7F-ABFA-4E68-9B70-E5FDEBC72D59}"/>
              </a:ext>
            </a:extLst>
          </p:cNvPr>
          <p:cNvSpPr txBox="1"/>
          <p:nvPr/>
        </p:nvSpPr>
        <p:spPr>
          <a:xfrm>
            <a:off x="1187624" y="6488668"/>
            <a:ext cx="7398568" cy="369332"/>
          </a:xfrm>
          <a:prstGeom prst="rect">
            <a:avLst/>
          </a:prstGeom>
          <a:noFill/>
        </p:spPr>
        <p:txBody>
          <a:bodyPr wrap="square">
            <a:spAutoFit/>
          </a:bodyPr>
          <a:lstStyle/>
          <a:p>
            <a:r>
              <a:rPr lang="pt-PT" dirty="0">
                <a:hlinkClick r:id="rId5"/>
              </a:rPr>
              <a:t>http://www.desportosembullying.pt/sports-without-bullying/</a:t>
            </a:r>
            <a:endParaRPr lang="pt-PT" dirty="0"/>
          </a:p>
        </p:txBody>
      </p:sp>
    </p:spTree>
    <p:extLst>
      <p:ext uri="{BB962C8B-B14F-4D97-AF65-F5344CB8AC3E}">
        <p14:creationId xmlns:p14="http://schemas.microsoft.com/office/powerpoint/2010/main" val="220149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024F01-B4D6-4718-A9DE-C8A60A1CBC5D}"/>
              </a:ext>
            </a:extLst>
          </p:cNvPr>
          <p:cNvPicPr>
            <a:picLocks noChangeAspect="1"/>
          </p:cNvPicPr>
          <p:nvPr/>
        </p:nvPicPr>
        <p:blipFill rotWithShape="1">
          <a:blip r:embed="rId2"/>
          <a:srcRect t="13583" b="5179"/>
          <a:stretch/>
        </p:blipFill>
        <p:spPr>
          <a:xfrm>
            <a:off x="0" y="1"/>
            <a:ext cx="9144000" cy="3502468"/>
          </a:xfrm>
          <a:prstGeom prst="rect">
            <a:avLst/>
          </a:prstGeom>
        </p:spPr>
      </p:pic>
      <p:sp>
        <p:nvSpPr>
          <p:cNvPr id="9" name="CaixaDeTexto 8">
            <a:extLst>
              <a:ext uri="{FF2B5EF4-FFF2-40B4-BE49-F238E27FC236}">
                <a16:creationId xmlns:a16="http://schemas.microsoft.com/office/drawing/2014/main" id="{C29DF242-F74D-4150-84FC-FE212D4E19E6}"/>
              </a:ext>
            </a:extLst>
          </p:cNvPr>
          <p:cNvSpPr txBox="1"/>
          <p:nvPr/>
        </p:nvSpPr>
        <p:spPr>
          <a:xfrm>
            <a:off x="2537520" y="6488668"/>
            <a:ext cx="4572000" cy="369332"/>
          </a:xfrm>
          <a:prstGeom prst="rect">
            <a:avLst/>
          </a:prstGeom>
          <a:noFill/>
        </p:spPr>
        <p:txBody>
          <a:bodyPr wrap="square">
            <a:spAutoFit/>
          </a:bodyPr>
          <a:lstStyle/>
          <a:p>
            <a:r>
              <a:rPr lang="pt-PT" dirty="0">
                <a:hlinkClick r:id="rId3"/>
              </a:rPr>
              <a:t>https://www.violenciazero.gov.pt/pt</a:t>
            </a:r>
            <a:endParaRPr lang="pt-PT" dirty="0"/>
          </a:p>
        </p:txBody>
      </p:sp>
      <p:pic>
        <p:nvPicPr>
          <p:cNvPr id="8" name="Imagem 7">
            <a:extLst>
              <a:ext uri="{FF2B5EF4-FFF2-40B4-BE49-F238E27FC236}">
                <a16:creationId xmlns:a16="http://schemas.microsoft.com/office/drawing/2014/main" id="{EA12D549-2CE6-41C8-A2D9-124DF3082A36}"/>
              </a:ext>
            </a:extLst>
          </p:cNvPr>
          <p:cNvPicPr>
            <a:picLocks noChangeAspect="1"/>
          </p:cNvPicPr>
          <p:nvPr/>
        </p:nvPicPr>
        <p:blipFill rotWithShape="1">
          <a:blip r:embed="rId4"/>
          <a:srcRect t="26189" b="5178"/>
          <a:stretch/>
        </p:blipFill>
        <p:spPr>
          <a:xfrm>
            <a:off x="0" y="3502469"/>
            <a:ext cx="9144000" cy="2986199"/>
          </a:xfrm>
          <a:prstGeom prst="rect">
            <a:avLst/>
          </a:prstGeom>
        </p:spPr>
      </p:pic>
    </p:spTree>
    <p:extLst>
      <p:ext uri="{BB962C8B-B14F-4D97-AF65-F5344CB8AC3E}">
        <p14:creationId xmlns:p14="http://schemas.microsoft.com/office/powerpoint/2010/main" val="261604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NED\Comunicação e imagem PNED\Instrumentos de Comunicação PNED\fun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07" y="0"/>
            <a:ext cx="916070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5" descr="logo PNED_ofi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87295"/>
            <a:ext cx="2160240" cy="893433"/>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m 6" descr="logo IPDJ_ofici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977" y="188640"/>
            <a:ext cx="689077" cy="91877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m 15" descr="logo-me-20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2111" y="181102"/>
            <a:ext cx="2204385" cy="74609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3EF079A8-1B57-4F03-BE7B-029C0ED3D7AB}"/>
              </a:ext>
            </a:extLst>
          </p:cNvPr>
          <p:cNvPicPr>
            <a:picLocks noChangeAspect="1"/>
          </p:cNvPicPr>
          <p:nvPr/>
        </p:nvPicPr>
        <p:blipFill rotWithShape="1">
          <a:blip r:embed="rId6"/>
          <a:srcRect l="18501" t="43570" r="50000" b="9381"/>
          <a:stretch/>
        </p:blipFill>
        <p:spPr>
          <a:xfrm>
            <a:off x="537962" y="2076570"/>
            <a:ext cx="5689563" cy="4777919"/>
          </a:xfrm>
          <a:prstGeom prst="rect">
            <a:avLst/>
          </a:prstGeom>
        </p:spPr>
      </p:pic>
      <p:pic>
        <p:nvPicPr>
          <p:cNvPr id="9" name="Imagem 8">
            <a:extLst>
              <a:ext uri="{FF2B5EF4-FFF2-40B4-BE49-F238E27FC236}">
                <a16:creationId xmlns:a16="http://schemas.microsoft.com/office/drawing/2014/main" id="{AB8CE4F0-A5F2-4875-8196-F78BC51FBADD}"/>
              </a:ext>
            </a:extLst>
          </p:cNvPr>
          <p:cNvPicPr>
            <a:picLocks noChangeAspect="1"/>
          </p:cNvPicPr>
          <p:nvPr/>
        </p:nvPicPr>
        <p:blipFill rotWithShape="1">
          <a:blip r:embed="rId7">
            <a:extLst>
              <a:ext uri="{28A0092B-C50C-407E-A947-70E740481C1C}">
                <a14:useLocalDpi xmlns:a14="http://schemas.microsoft.com/office/drawing/2010/main" val="0"/>
              </a:ext>
            </a:extLst>
          </a:blip>
          <a:srcRect r="50000" b="38285"/>
          <a:stretch/>
        </p:blipFill>
        <p:spPr>
          <a:xfrm>
            <a:off x="6164961" y="2088741"/>
            <a:ext cx="1881651" cy="3798962"/>
          </a:xfrm>
          <a:prstGeom prst="rect">
            <a:avLst/>
          </a:prstGeom>
        </p:spPr>
      </p:pic>
      <p:sp>
        <p:nvSpPr>
          <p:cNvPr id="18" name="CaixaDeTexto 17">
            <a:extLst>
              <a:ext uri="{FF2B5EF4-FFF2-40B4-BE49-F238E27FC236}">
                <a16:creationId xmlns:a16="http://schemas.microsoft.com/office/drawing/2014/main" id="{CD142CB9-D6C4-4D37-A6EC-4FABA786BC84}"/>
              </a:ext>
            </a:extLst>
          </p:cNvPr>
          <p:cNvSpPr txBox="1"/>
          <p:nvPr/>
        </p:nvSpPr>
        <p:spPr>
          <a:xfrm>
            <a:off x="6164961" y="5920772"/>
            <a:ext cx="1944216" cy="646331"/>
          </a:xfrm>
          <a:prstGeom prst="rect">
            <a:avLst/>
          </a:prstGeom>
          <a:noFill/>
        </p:spPr>
        <p:txBody>
          <a:bodyPr wrap="square">
            <a:spAutoFit/>
          </a:bodyPr>
          <a:lstStyle/>
          <a:p>
            <a:pPr algn="l"/>
            <a:r>
              <a:rPr lang="en-US" sz="1200" b="0" i="0" u="none" strike="noStrike" baseline="0" dirty="0">
                <a:latin typeface="MyriadPro-Regular"/>
              </a:rPr>
              <a:t>A bi-weekly article on a</a:t>
            </a:r>
            <a:r>
              <a:rPr lang="en-US" sz="1200" dirty="0">
                <a:latin typeface="MyriadPro-Regular"/>
              </a:rPr>
              <a:t> </a:t>
            </a:r>
            <a:r>
              <a:rPr lang="pt-PT" sz="1200" b="0" i="0" u="none" strike="noStrike" baseline="0" dirty="0">
                <a:latin typeface="MyriadPro-Regular"/>
              </a:rPr>
              <a:t>portuguese sport </a:t>
            </a:r>
            <a:r>
              <a:rPr lang="en-GB" sz="1200" b="0" i="0" u="none" strike="noStrike" baseline="0" dirty="0" err="1">
                <a:latin typeface="MyriadPro-Regular"/>
              </a:rPr>
              <a:t>newspapper</a:t>
            </a:r>
            <a:endParaRPr lang="en-GB" sz="1200" dirty="0"/>
          </a:p>
        </p:txBody>
      </p:sp>
      <p:pic>
        <p:nvPicPr>
          <p:cNvPr id="13" name="Imagem 12" descr="Uma imagem com alimentação&#10;&#10;Descrição gerada automaticamente">
            <a:extLst>
              <a:ext uri="{FF2B5EF4-FFF2-40B4-BE49-F238E27FC236}">
                <a16:creationId xmlns:a16="http://schemas.microsoft.com/office/drawing/2014/main" id="{7A736011-4990-49C2-BF2B-761CDE3EB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9792" y="278232"/>
            <a:ext cx="2447925" cy="790575"/>
          </a:xfrm>
          <a:prstGeom prst="rect">
            <a:avLst/>
          </a:prstGeom>
        </p:spPr>
      </p:pic>
      <p:sp>
        <p:nvSpPr>
          <p:cNvPr id="20" name="CaixaDeTexto 19">
            <a:extLst>
              <a:ext uri="{FF2B5EF4-FFF2-40B4-BE49-F238E27FC236}">
                <a16:creationId xmlns:a16="http://schemas.microsoft.com/office/drawing/2014/main" id="{9B7A3999-C4CB-465E-B6CD-E3EC69356B56}"/>
              </a:ext>
            </a:extLst>
          </p:cNvPr>
          <p:cNvSpPr txBox="1"/>
          <p:nvPr/>
        </p:nvSpPr>
        <p:spPr>
          <a:xfrm>
            <a:off x="2987824" y="1080458"/>
            <a:ext cx="2729658" cy="400110"/>
          </a:xfrm>
          <a:prstGeom prst="rect">
            <a:avLst/>
          </a:prstGeom>
          <a:noFill/>
        </p:spPr>
        <p:txBody>
          <a:bodyPr wrap="none" rtlCol="0">
            <a:spAutoFit/>
          </a:bodyPr>
          <a:lstStyle/>
          <a:p>
            <a:r>
              <a:rPr lang="pt-PT" sz="2000" b="1" dirty="0" err="1"/>
              <a:t>Ethics</a:t>
            </a:r>
            <a:r>
              <a:rPr lang="pt-PT" sz="2000" b="1" dirty="0"/>
              <a:t> in sport in MEDIA</a:t>
            </a:r>
          </a:p>
        </p:txBody>
      </p:sp>
      <p:sp>
        <p:nvSpPr>
          <p:cNvPr id="21" name="CaixaDeTexto 20">
            <a:extLst>
              <a:ext uri="{FF2B5EF4-FFF2-40B4-BE49-F238E27FC236}">
                <a16:creationId xmlns:a16="http://schemas.microsoft.com/office/drawing/2014/main" id="{3A1781D4-0F9A-4FE1-AC43-8DBF8336A621}"/>
              </a:ext>
            </a:extLst>
          </p:cNvPr>
          <p:cNvSpPr txBox="1"/>
          <p:nvPr/>
        </p:nvSpPr>
        <p:spPr>
          <a:xfrm>
            <a:off x="0" y="1409341"/>
            <a:ext cx="9144000" cy="646331"/>
          </a:xfrm>
          <a:prstGeom prst="rect">
            <a:avLst/>
          </a:prstGeom>
          <a:noFill/>
        </p:spPr>
        <p:txBody>
          <a:bodyPr wrap="square" rtlCol="0">
            <a:spAutoFit/>
          </a:bodyPr>
          <a:lstStyle/>
          <a:p>
            <a:r>
              <a:rPr lang="en-GB" dirty="0"/>
              <a:t> NPES have a regular presence on Media (newspapers, TV and digital platforms) promoting sport ethic and sport values</a:t>
            </a:r>
          </a:p>
        </p:txBody>
      </p:sp>
    </p:spTree>
    <p:extLst>
      <p:ext uri="{BB962C8B-B14F-4D97-AF65-F5344CB8AC3E}">
        <p14:creationId xmlns:p14="http://schemas.microsoft.com/office/powerpoint/2010/main" val="246029714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8099</TotalTime>
  <Words>731</Words>
  <Application>Microsoft Office PowerPoint</Application>
  <PresentationFormat>Apresentação no Ecrã (4:3)</PresentationFormat>
  <Paragraphs>70</Paragraphs>
  <Slides>11</Slides>
  <Notes>1</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11</vt:i4>
      </vt:variant>
    </vt:vector>
  </HeadingPairs>
  <TitlesOfParts>
    <vt:vector size="16" baseType="lpstr">
      <vt:lpstr>Arial</vt:lpstr>
      <vt:lpstr>Calibri</vt:lpstr>
      <vt:lpstr>MyriadPro-Regular</vt:lpstr>
      <vt:lpstr>MyriadPro-Semibold</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Humberto Ricardo</dc:creator>
  <cp:lastModifiedBy>Andre Carvalho</cp:lastModifiedBy>
  <cp:revision>381</cp:revision>
  <dcterms:created xsi:type="dcterms:W3CDTF">2013-05-07T14:56:16Z</dcterms:created>
  <dcterms:modified xsi:type="dcterms:W3CDTF">2020-06-29T23:30:29Z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2288066</vt:lpwstr>
  </property>
  <property fmtid="{D5CDD505-2E9C-101B-9397-08002B2CF9AE}" name="NXPowerLiteSettings" pid="3">
    <vt:lpwstr>C7000400038000</vt:lpwstr>
  </property>
  <property fmtid="{D5CDD505-2E9C-101B-9397-08002B2CF9AE}" name="NXPowerLiteVersion" pid="4">
    <vt:lpwstr>S9.0.1</vt:lpwstr>
  </property>
</Properties>
</file>